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9" r:id="rId5"/>
    <p:sldId id="260" r:id="rId6"/>
    <p:sldId id="262" r:id="rId7"/>
    <p:sldId id="266" r:id="rId8"/>
    <p:sldId id="267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6781-2432-4616-A35A-C37F0D09ECC2}" type="datetimeFigureOut">
              <a:rPr lang="it-IT" smtClean="0"/>
              <a:t>04/06/2015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9CB5E-8CDB-4E07-8E98-650D702B0B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24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8FAE-9E7B-874A-907F-768405D0EF5B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hyperlink" Target="http://it.wikipedia.org/wiki/2005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9.docx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034"/>
            <a:ext cx="7772400" cy="1470025"/>
          </a:xfrm>
        </p:spPr>
        <p:txBody>
          <a:bodyPr>
            <a:noAutofit/>
          </a:bodyPr>
          <a:lstStyle/>
          <a:p>
            <a:r>
              <a:rPr lang="it-IT" sz="1600" b="1" dirty="0">
                <a:latin typeface="Arial"/>
                <a:cs typeface="Arial"/>
              </a:rPr>
              <a:t>Progetto Speciale </a:t>
            </a:r>
            <a:r>
              <a:rPr lang="it-IT" sz="1600" b="1" dirty="0" err="1">
                <a:latin typeface="Arial"/>
                <a:cs typeface="Arial"/>
              </a:rPr>
              <a:t>Multiasse</a:t>
            </a:r>
            <a:r>
              <a:rPr lang="it-IT" sz="1600" b="1" dirty="0">
                <a:latin typeface="Arial"/>
                <a:cs typeface="Arial"/>
              </a:rPr>
              <a:t> “Sistema Sapere e Crescita”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P.O. FSE Abruzzo 2007-2013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Piano degli interventi 2012-2013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it-IT" sz="1600" b="1" dirty="0">
                <a:latin typeface="Arial"/>
                <a:cs typeface="Arial"/>
              </a:rPr>
              <a:t> </a:t>
            </a:r>
            <a:r>
              <a:rPr lang="it-IT" sz="1600" b="1" dirty="0" smtClean="0">
                <a:latin typeface="Arial"/>
                <a:cs typeface="Arial"/>
              </a:rPr>
              <a:t>Intervento </a:t>
            </a:r>
            <a:r>
              <a:rPr lang="it-IT" sz="1600" b="1" dirty="0">
                <a:latin typeface="Arial"/>
                <a:cs typeface="Arial"/>
              </a:rPr>
              <a:t>A) promozione della conoscenza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586798"/>
              </p:ext>
            </p:extLst>
          </p:nvPr>
        </p:nvGraphicFramePr>
        <p:xfrm>
          <a:off x="1409700" y="4670038"/>
          <a:ext cx="632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670038"/>
                        <a:ext cx="632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96091" y="1528636"/>
            <a:ext cx="8273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Titolo </a:t>
            </a:r>
            <a:r>
              <a:rPr lang="it-IT" b="1" dirty="0">
                <a:solidFill>
                  <a:srgbClr val="00B0F0"/>
                </a:solidFill>
              </a:rPr>
              <a:t>borsa: SVOLGIMENTO DI CAMPIONAMENTI E PROVE SECONDO I REQUISITI GENERALI DI COMPETENZA RICHIESTI DALLA NORMA INTERNAZIONALE ISO 17025 DA PARTE DI LABORATORI DOTATI DI SISTEMI DI GESTIONE QUALITA’ (ISO 9001) E AMBIENTE (14001)</a:t>
            </a:r>
            <a:endParaRPr lang="it-IT" dirty="0">
              <a:solidFill>
                <a:srgbClr val="00B0F0"/>
              </a:solidFill>
            </a:endParaRPr>
          </a:p>
          <a:p>
            <a:r>
              <a:rPr lang="it-IT" b="1" dirty="0"/>
              <a:t> </a:t>
            </a:r>
            <a:r>
              <a:rPr lang="it-IT" b="1" dirty="0" smtClean="0"/>
              <a:t>					Nome borsista: </a:t>
            </a:r>
            <a:r>
              <a:rPr lang="it-IT" b="1" dirty="0"/>
              <a:t> </a:t>
            </a:r>
            <a:r>
              <a:rPr lang="it-IT" b="1" dirty="0" smtClean="0"/>
              <a:t>DOTT.SSA </a:t>
            </a:r>
            <a:r>
              <a:rPr lang="it-IT" b="1" dirty="0" smtClean="0"/>
              <a:t>ANNALISA </a:t>
            </a:r>
            <a:r>
              <a:rPr lang="it-IT" b="1" dirty="0"/>
              <a:t>PALOZZO</a:t>
            </a:r>
            <a:endParaRPr lang="it-IT" dirty="0"/>
          </a:p>
          <a:p>
            <a:r>
              <a:rPr lang="it-IT" b="1" dirty="0"/>
              <a:t> </a:t>
            </a:r>
            <a:endParaRPr lang="it-IT" b="1" dirty="0" smtClean="0"/>
          </a:p>
          <a:p>
            <a:r>
              <a:rPr lang="it-IT" b="1" dirty="0" smtClean="0"/>
              <a:t>Nome </a:t>
            </a:r>
            <a:r>
              <a:rPr lang="it-IT" b="1" dirty="0"/>
              <a:t>docente</a:t>
            </a:r>
            <a:r>
              <a:rPr lang="it-IT" b="1" dirty="0" smtClean="0"/>
              <a:t>: </a:t>
            </a:r>
            <a:r>
              <a:rPr lang="it-IT" b="1" dirty="0" smtClean="0"/>
              <a:t>DOTT. </a:t>
            </a:r>
            <a:r>
              <a:rPr lang="it-IT" b="1" dirty="0" smtClean="0"/>
              <a:t>MATTHIAS </a:t>
            </a:r>
            <a:r>
              <a:rPr lang="it-IT" b="1" dirty="0" smtClean="0"/>
              <a:t>LAUBENSTAIN 			</a:t>
            </a:r>
          </a:p>
          <a:p>
            <a:r>
              <a:rPr lang="it-IT" b="1" dirty="0" smtClean="0"/>
              <a:t>Nome </a:t>
            </a:r>
            <a:r>
              <a:rPr lang="it-IT" b="1" dirty="0"/>
              <a:t>tutor: </a:t>
            </a:r>
            <a:r>
              <a:rPr lang="it-IT" b="1" dirty="0" smtClean="0"/>
              <a:t>DOTT. SSA ALBA </a:t>
            </a:r>
            <a:r>
              <a:rPr lang="it-IT" b="1" dirty="0" smtClean="0"/>
              <a:t>FORMICOLA 				</a:t>
            </a:r>
            <a:endParaRPr lang="it-IT" dirty="0"/>
          </a:p>
          <a:p>
            <a:r>
              <a:rPr lang="it-IT" b="1" dirty="0"/>
              <a:t> </a:t>
            </a:r>
            <a:r>
              <a:rPr lang="it-IT" b="1" dirty="0" smtClean="0"/>
              <a:t>Periodo attività</a:t>
            </a:r>
            <a:r>
              <a:rPr lang="it-IT" b="1" dirty="0"/>
              <a:t> </a:t>
            </a:r>
            <a:r>
              <a:rPr lang="it-IT" b="1" dirty="0" smtClean="0"/>
              <a:t>LNGS</a:t>
            </a:r>
          </a:p>
          <a:p>
            <a:r>
              <a:rPr lang="it-IT" b="1" dirty="0" smtClean="0"/>
              <a:t> </a:t>
            </a:r>
            <a:r>
              <a:rPr lang="it-IT" b="1" dirty="0"/>
              <a:t>dal 04/08/2014 al </a:t>
            </a:r>
            <a:r>
              <a:rPr lang="it-IT" b="1" dirty="0" smtClean="0"/>
              <a:t>02/03/2015</a:t>
            </a:r>
            <a:endParaRPr lang="it-IT" dirty="0"/>
          </a:p>
          <a:p>
            <a:r>
              <a:rPr lang="it-IT" b="1" dirty="0"/>
              <a:t> </a:t>
            </a:r>
            <a:endParaRPr lang="it-IT" dirty="0"/>
          </a:p>
          <a:p>
            <a:r>
              <a:rPr lang="it-IT" b="1" dirty="0"/>
              <a:t> </a:t>
            </a:r>
            <a:endParaRPr lang="it-IT" dirty="0"/>
          </a:p>
          <a:p>
            <a:r>
              <a:rPr lang="it-IT" b="1" dirty="0"/>
              <a:t>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25142" y="3171015"/>
            <a:ext cx="39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Stage aziendale presso ALMACIS </a:t>
            </a:r>
            <a:r>
              <a:rPr lang="it-IT" b="1" dirty="0"/>
              <a:t>S</a:t>
            </a:r>
            <a:r>
              <a:rPr lang="it-IT" b="1" dirty="0" smtClean="0"/>
              <a:t>.R.L.</a:t>
            </a:r>
          </a:p>
          <a:p>
            <a:r>
              <a:rPr lang="it-IT" b="1" dirty="0" smtClean="0"/>
              <a:t>Nome Tutor: ING. EMILIANO GRANDE</a:t>
            </a:r>
          </a:p>
          <a:p>
            <a:r>
              <a:rPr lang="it-IT" b="1" dirty="0" smtClean="0"/>
              <a:t>Periodo attività stage:</a:t>
            </a:r>
          </a:p>
          <a:p>
            <a:r>
              <a:rPr lang="it-IT" b="1" dirty="0"/>
              <a:t>d</a:t>
            </a:r>
            <a:r>
              <a:rPr lang="it-IT" b="1" dirty="0" smtClean="0"/>
              <a:t>al 02/03/2015 al 30/09/2015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360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"/>
    </mc:Choice>
    <mc:Fallback xmlns="">
      <p:transition spd="slow" advTm="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0520" y="346875"/>
            <a:ext cx="5312664" cy="147002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70C0"/>
                </a:solidFill>
                <a:latin typeface="+mn-lt"/>
                <a:cs typeface="Arial"/>
              </a:rPr>
              <a:t>ATTIVITA’ PRESSO I LNGS  </a:t>
            </a:r>
            <a:br>
              <a:rPr lang="en-US" sz="1600" b="1" dirty="0" smtClean="0">
                <a:solidFill>
                  <a:srgbClr val="0070C0"/>
                </a:solidFill>
                <a:latin typeface="+mn-lt"/>
                <a:cs typeface="Arial"/>
              </a:rPr>
            </a:br>
            <a:r>
              <a:rPr lang="it-IT" sz="1600" dirty="0">
                <a:latin typeface="+mn-lt"/>
              </a:rPr>
              <a:t/>
            </a:r>
            <a:br>
              <a:rPr lang="it-IT" sz="1600" dirty="0">
                <a:latin typeface="+mn-lt"/>
              </a:rPr>
            </a:br>
            <a:endParaRPr lang="en-US" sz="1600" dirty="0">
              <a:latin typeface="+mn-lt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09700" y="4670038"/>
          <a:ext cx="632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670038"/>
                        <a:ext cx="632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4224528" y="3294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ARRICCHIMENTO </a:t>
            </a:r>
            <a:r>
              <a:rPr lang="it-IT" dirty="0"/>
              <a:t>DELLE CAPACITA’ PROFESSIONALI-LAVORO DI SQUADRA - PROBLEM SOLVING  </a:t>
            </a:r>
            <a:br>
              <a:rPr lang="it-IT" dirty="0"/>
            </a:b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066032" y="227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Arial"/>
              </a:rPr>
              <a:t>ACCRESCIMENTO COMPETENZE PROFESSIONALI NEL CAMPO DELLA QUALITA’ E DELLE NORMATIVE </a:t>
            </a:r>
            <a:r>
              <a:rPr lang="en-US" dirty="0" smtClean="0">
                <a:cs typeface="Arial"/>
              </a:rPr>
              <a:t>ISO</a:t>
            </a:r>
          </a:p>
          <a:p>
            <a:r>
              <a:rPr lang="it-IT" dirty="0" smtClean="0"/>
              <a:t>trovandone </a:t>
            </a:r>
            <a:r>
              <a:rPr lang="it-IT" dirty="0"/>
              <a:t>un’interessante applicazione attraverso l’ elaborazione un Sistema di gestione della Qualità per il Laboratorio </a:t>
            </a:r>
            <a:r>
              <a:rPr lang="it-IT" dirty="0" err="1"/>
              <a:t>SubTErranean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Level </a:t>
            </a:r>
            <a:r>
              <a:rPr lang="it-IT" dirty="0" err="1"/>
              <a:t>Assay</a:t>
            </a:r>
            <a:r>
              <a:rPr lang="it-IT" dirty="0"/>
              <a:t>. </a:t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30888" y="3294364"/>
            <a:ext cx="1943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STAGE AZIENDALE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54572" y="2378024"/>
            <a:ext cx="7785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GRAZIE A TUTTI PER </a:t>
            </a:r>
            <a:r>
              <a:rPr lang="it-IT" sz="4000" b="1" dirty="0" smtClean="0">
                <a:solidFill>
                  <a:srgbClr val="FF0000"/>
                </a:solidFill>
              </a:rPr>
              <a:t>L’ATTENZIONE 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497"/>
            <a:ext cx="7772400" cy="147002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87344"/>
              </p:ext>
            </p:extLst>
          </p:nvPr>
        </p:nvGraphicFramePr>
        <p:xfrm>
          <a:off x="2170176" y="5043015"/>
          <a:ext cx="5564124" cy="170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0176" y="5043015"/>
                        <a:ext cx="5564124" cy="1709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contenuto 2"/>
          <p:cNvSpPr txBox="1">
            <a:spLocks/>
          </p:cNvSpPr>
          <p:nvPr/>
        </p:nvSpPr>
        <p:spPr>
          <a:xfrm>
            <a:off x="371856" y="131380"/>
            <a:ext cx="8455152" cy="513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Relazione attività svolta presso LNGS </a:t>
            </a:r>
          </a:p>
          <a:p>
            <a:endParaRPr lang="it-IT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ACCREDITAMENTO </a:t>
            </a:r>
            <a:r>
              <a:rPr lang="it-IT" b="1" dirty="0">
                <a:solidFill>
                  <a:srgbClr val="0070C0"/>
                </a:solidFill>
              </a:rPr>
              <a:t>DEL LABORATORIO “SUBTERRANEAN LOW LEVEL ASSAY” (L.S.) ALLA NORMATIVA ISO 17025.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it-IT" sz="21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Laboratorio per le misurazioni e prove nel settore della radioattività dei materiali )</a:t>
            </a:r>
          </a:p>
          <a:p>
            <a:r>
              <a:rPr lang="it-IT" sz="21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LABORATORI ACCREDITATI ALLA NORMA ISO 14001</a:t>
            </a:r>
          </a:p>
          <a:p>
            <a:endParaRPr lang="it-IT" sz="2100" i="1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r>
              <a:rPr lang="it-IT" sz="2400" b="1" dirty="0">
                <a:solidFill>
                  <a:schemeClr val="tx1"/>
                </a:solidFill>
              </a:rPr>
              <a:t>ISO/IEC 17025 è una norma che esprime i </a:t>
            </a:r>
            <a:r>
              <a:rPr lang="it-IT" sz="2400" b="1" i="1" dirty="0">
                <a:solidFill>
                  <a:schemeClr val="tx1"/>
                </a:solidFill>
              </a:rPr>
              <a:t>"Requisiti generali per la competenza dei </a:t>
            </a:r>
            <a:r>
              <a:rPr lang="it-IT" sz="2400" b="1" i="1" dirty="0" smtClean="0">
                <a:solidFill>
                  <a:schemeClr val="tx1"/>
                </a:solidFill>
              </a:rPr>
              <a:t>laboratori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 smtClean="0">
                <a:solidFill>
                  <a:schemeClr val="tx1"/>
                </a:solidFill>
              </a:rPr>
              <a:t>di </a:t>
            </a:r>
            <a:r>
              <a:rPr lang="it-IT" sz="2400" b="1" i="1" dirty="0">
                <a:solidFill>
                  <a:schemeClr val="tx1"/>
                </a:solidFill>
              </a:rPr>
              <a:t>prova e di taratura«</a:t>
            </a:r>
            <a:r>
              <a:rPr lang="it-IT" sz="2400" b="1" dirty="0">
                <a:solidFill>
                  <a:schemeClr val="tx1"/>
                </a:solidFill>
              </a:rPr>
              <a:t> (ultima edizione </a:t>
            </a:r>
            <a:r>
              <a:rPr lang="it-IT" sz="2400" b="1" dirty="0">
                <a:solidFill>
                  <a:schemeClr val="tx1"/>
                </a:solidFill>
                <a:hlinkClick r:id="rId5" tooltip="2005"/>
              </a:rPr>
              <a:t>2005</a:t>
            </a:r>
            <a:r>
              <a:rPr lang="it-IT" sz="2400" b="1" dirty="0" smtClean="0">
                <a:solidFill>
                  <a:schemeClr val="tx1"/>
                </a:solidFill>
              </a:rPr>
              <a:t>)</a:t>
            </a:r>
            <a:endParaRPr lang="it-IT" sz="2400" b="1" dirty="0">
              <a:solidFill>
                <a:schemeClr val="tx1"/>
              </a:solidFill>
            </a:endParaRPr>
          </a:p>
          <a:p>
            <a:r>
              <a:rPr lang="it-IT" sz="2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ISO: Organizzazione internazionale per la normazione che fissa </a:t>
            </a:r>
            <a:r>
              <a:rPr lang="it-IT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standar</a:t>
            </a:r>
            <a:r>
              <a:rPr lang="it-IT" sz="2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e linee guida.</a:t>
            </a:r>
          </a:p>
          <a:p>
            <a:r>
              <a:rPr lang="it-IT" sz="2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ISO 9001  CERTIFICA IL Sistema di Gestione Qualità di un organizzazione. </a:t>
            </a:r>
          </a:p>
          <a:p>
            <a:endParaRPr lang="it-IT" sz="21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Il lavoro si basa sulla definizione di un </a:t>
            </a:r>
            <a:r>
              <a:rPr lang="it-IT" sz="23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it-IT" sz="2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istema di Gestione per la Qualità</a:t>
            </a:r>
            <a:r>
              <a:rPr lang="it-IT" sz="23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it-IT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del L.S. in accordo ai requisiti della norma UNI CEI EN ISO/IEC 17025:2005, dei documenti prescrittivi ACCREDIA, della norma UNI EN ISO 9001:2008 </a:t>
            </a:r>
          </a:p>
          <a:p>
            <a:r>
              <a:rPr lang="it-IT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	OBIETTIVO</a:t>
            </a:r>
            <a:r>
              <a:rPr lang="it-IT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: accrescere la soddisfazione dei clienti/richiedenti attraverso il continuo miglioramento delle prestazioni del sistema, la conformità ai requisiti del richiedente e a quelli cogenti applicabili.</a:t>
            </a:r>
          </a:p>
          <a:p>
            <a:r>
              <a:rPr lang="it-IT" sz="2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Vengono definite le prove per cui si richiede l’accreditamento.</a:t>
            </a:r>
          </a:p>
          <a:p>
            <a:r>
              <a:rPr lang="it-IT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CAMPO DI APPLICAZIONE: </a:t>
            </a:r>
            <a:r>
              <a:rPr lang="it-IT" sz="23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Servizio di analisi di radioattività dei materiali</a:t>
            </a:r>
          </a:p>
        </p:txBody>
      </p:sp>
    </p:spTree>
    <p:extLst>
      <p:ext uri="{BB962C8B-B14F-4D97-AF65-F5344CB8AC3E}">
        <p14:creationId xmlns:p14="http://schemas.microsoft.com/office/powerpoint/2010/main" val="7125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497"/>
            <a:ext cx="7772400" cy="147002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09700" y="4670038"/>
          <a:ext cx="632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670038"/>
                        <a:ext cx="632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1409700" y="1792326"/>
            <a:ext cx="7258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Assicurare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il miglioramento continuo al livello di organizzazione interna nelle attività aziendali attinenti alla qualità dei servizi;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Garantire la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partecipazione e il rispetto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del sistema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qualità del 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personale coinvolto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nelle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attività di prova </a:t>
            </a:r>
            <a:endParaRPr lang="it-IT" sz="14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Garantire la continua formazione del personale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Garantire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il mantenimento di un Sistema di Qualità conforme alla normativa UNI CEI EN ISO/IEC 17025:2005 e ai requisiti </a:t>
            </a:r>
            <a:r>
              <a:rPr lang="it-IT" sz="14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Accredia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Garantire il pieno soddisfacimento dei clienti/richiedenti per quanto attiene ai requisiti dei servizi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forniti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8195" y="2226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Elaborazione della Dichiarazione della </a:t>
            </a:r>
            <a:r>
              <a:rPr lang="it-IT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“Politica di Qualità dei Laboratori”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linea con le esigenze dei L.N.G.S. ed appropriata ai servizi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forniti. OBIETTIVI:</a:t>
            </a:r>
            <a:endParaRPr lang="it-IT" sz="1400" b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35277"/>
              </p:ext>
            </p:extLst>
          </p:nvPr>
        </p:nvGraphicFramePr>
        <p:xfrm>
          <a:off x="2717074" y="5536084"/>
          <a:ext cx="3954780" cy="121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7074" y="5536084"/>
                        <a:ext cx="3954780" cy="1215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-1" y="-35090"/>
            <a:ext cx="55647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ea typeface="Times New Roman" panose="02020603050405020304" pitchFamily="18" charset="0"/>
                <a:cs typeface="Arial" panose="020B0604020202020204" pitchFamily="34" charset="0"/>
              </a:rPr>
              <a:t>Elementi del </a:t>
            </a:r>
            <a:r>
              <a:rPr lang="it-IT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Sistema di gestione per Qualità  </a:t>
            </a:r>
            <a:endParaRPr lang="it-IT" b="1" dirty="0" smtClean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it-IT" b="1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Manuale </a:t>
            </a:r>
            <a:r>
              <a:rPr lang="it-IT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 </a:t>
            </a:r>
            <a:r>
              <a:rPr lang="it-IT" b="1" dirty="0" smtClean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Qualità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Procedure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Istruzioni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Schede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 registrazione dati</a:t>
            </a:r>
          </a:p>
        </p:txBody>
      </p:sp>
      <p:pic>
        <p:nvPicPr>
          <p:cNvPr id="7" name="Picture 2" descr="222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23" y="1442239"/>
            <a:ext cx="6567078" cy="40938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23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55081"/>
              </p:ext>
            </p:extLst>
          </p:nvPr>
        </p:nvGraphicFramePr>
        <p:xfrm>
          <a:off x="3065416" y="5178722"/>
          <a:ext cx="4668883" cy="14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5416" y="5178722"/>
                        <a:ext cx="4668883" cy="143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D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1" t="634" b="1"/>
          <a:stretch/>
        </p:blipFill>
        <p:spPr bwMode="auto">
          <a:xfrm>
            <a:off x="5817326" y="872354"/>
            <a:ext cx="3030583" cy="43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6668" y="1084499"/>
            <a:ext cx="5373189" cy="3644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6260" indent="-285750">
              <a:buFont typeface="Wingdings" panose="05000000000000000000" pitchFamily="2" charset="2"/>
              <a:buChar char="Ø"/>
            </a:pPr>
            <a:r>
              <a:rPr lang="it-IT" sz="1700" b="1" dirty="0" smtClean="0">
                <a:solidFill>
                  <a:schemeClr val="tx1"/>
                </a:solidFill>
              </a:rPr>
              <a:t>E’ il documento </a:t>
            </a:r>
            <a:r>
              <a:rPr lang="it-IT" sz="1700" b="1" dirty="0">
                <a:solidFill>
                  <a:schemeClr val="tx1"/>
                </a:solidFill>
              </a:rPr>
              <a:t>che descrive come il laboratorio ha implementato ogni punto della norma UNI CEI EN ISO IEC 17025:2005</a:t>
            </a:r>
          </a:p>
          <a:p>
            <a:pPr marL="55626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definiscono le procedure con cui il </a:t>
            </a:r>
            <a:r>
              <a:rPr lang="it-IT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Sistema della Qualità </a:t>
            </a:r>
            <a:r>
              <a:rPr lang="it-IT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viene avviato,  mantenuto e controllato nel tempo</a:t>
            </a:r>
          </a:p>
          <a:p>
            <a:pPr marL="270510"/>
            <a:endParaRPr lang="it-IT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70510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organigramma, condizioni del luogo di lavoro e condizioni ambientali, personale competente e in continuo aggiornamento, modalità di esame delle richieste, delle offerte e dei contratti,  dei servizi al cliente, del sistema di gestione reclami,  di tenuta sotto controllo delle attività di prova e/o di taratura non conformi, stima dell’incertezza di misura, tenuta sotto controllo dei dati, controllo delle apparecchiature, del controllo dell’intero sistema qualità, </a:t>
            </a:r>
          </a:p>
          <a:p>
            <a:pPr marL="270510"/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OBIETTIVO: COSTANTE E CONTINUO MIGLIORAMENTO.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" y="97346"/>
            <a:ext cx="8691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/>
            <a:r>
              <a:rPr lang="it-IT" sz="2000" b="1" dirty="0">
                <a:solidFill>
                  <a:srgbClr val="0070C0"/>
                </a:solidFill>
                <a:cs typeface="Arial" panose="020B0604020202020204" pitchFamily="34" charset="0"/>
              </a:rPr>
              <a:t>MANUALE DELLA QUALITA’ UNI CEI EN ISO/IEC 17025 </a:t>
            </a:r>
          </a:p>
          <a:p>
            <a:pPr marL="270510" algn="ctr"/>
            <a:r>
              <a:rPr lang="it-IT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CAMPO DI ATTIVITA’: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misurazioni 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 </a:t>
            </a:r>
            <a:r>
              <a:rPr lang="it-IT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prove </a:t>
            </a:r>
            <a:r>
              <a:rPr lang="it-IT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metodi fisici, chimico- fisici nel settore della radioattività dei materiali</a:t>
            </a:r>
          </a:p>
        </p:txBody>
      </p:sp>
    </p:spTree>
    <p:extLst>
      <p:ext uri="{BB962C8B-B14F-4D97-AF65-F5344CB8AC3E}">
        <p14:creationId xmlns:p14="http://schemas.microsoft.com/office/powerpoint/2010/main" val="10296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497"/>
            <a:ext cx="7772400" cy="147002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743325"/>
              </p:ext>
            </p:extLst>
          </p:nvPr>
        </p:nvGraphicFramePr>
        <p:xfrm>
          <a:off x="1409700" y="4670038"/>
          <a:ext cx="632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670038"/>
                        <a:ext cx="632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638696" y="48189"/>
            <a:ext cx="519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</a:rPr>
              <a:t>ATTIVITA’ SVOLTE PRESSO LA DITTA ALMA C.I.S.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77775" y="682145"/>
            <a:ext cx="5443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PRESENTAZIONE DELL’AZIENDA: </a:t>
            </a:r>
            <a:endParaRPr lang="it-IT" dirty="0" smtClean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azienda 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specializzata nell’</a:t>
            </a:r>
            <a:r>
              <a:rPr lang="it-IT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edilizia civile ed industriale, nella realizzazione di reti e di impianti acquedottistici, di irrigazione, fognari e dei metanodotti, nella realizzazione di impianti a impianti speciali e nelle attività del settore energetico, della cogenerazione e della depurazione</a:t>
            </a:r>
            <a:br>
              <a:rPr lang="it-IT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SETTORI: EDILIZIA, IMPIANTI E RETI</a:t>
            </a:r>
          </a:p>
          <a:p>
            <a:r>
              <a:rPr lang="it-IT" dirty="0" smtClean="0">
                <a:ea typeface="Times New Roman" panose="02020603050405020304" pitchFamily="18" charset="0"/>
                <a:cs typeface="Arial" panose="020B0604020202020204" pitchFamily="34" charset="0"/>
              </a:rPr>
              <a:t>Attivo Sistema </a:t>
            </a:r>
            <a:r>
              <a:rPr lang="it-IT" dirty="0">
                <a:ea typeface="Times New Roman" panose="02020603050405020304" pitchFamily="18" charset="0"/>
                <a:cs typeface="Arial" panose="020B0604020202020204" pitchFamily="34" charset="0"/>
              </a:rPr>
              <a:t>di </a:t>
            </a:r>
            <a:r>
              <a:rPr lang="it-IT" dirty="0" smtClean="0">
                <a:ea typeface="Times New Roman" panose="02020603050405020304" pitchFamily="18" charset="0"/>
                <a:cs typeface="Arial" panose="020B0604020202020204" pitchFamily="34" charset="0"/>
              </a:rPr>
              <a:t>Qualità. Certificazioni </a:t>
            </a:r>
            <a:r>
              <a:rPr lang="it-IT" dirty="0" smtClean="0">
                <a:ea typeface="Calibri" panose="020F0502020204030204" pitchFamily="34" charset="0"/>
                <a:cs typeface="Arial" panose="020B0604020202020204" pitchFamily="34" charset="0"/>
              </a:rPr>
              <a:t>ISO 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9001 </a:t>
            </a:r>
            <a:r>
              <a:rPr lang="it-IT" dirty="0" smtClean="0">
                <a:ea typeface="Calibri" panose="020F0502020204030204" pitchFamily="34" charset="0"/>
                <a:cs typeface="Arial" panose="020B0604020202020204" pitchFamily="34" charset="0"/>
              </a:rPr>
              <a:t>e  </a:t>
            </a:r>
            <a:r>
              <a:rPr lang="it-IT" dirty="0">
                <a:ea typeface="Calibri" panose="020F0502020204030204" pitchFamily="34" charset="0"/>
                <a:cs typeface="Arial" panose="020B0604020202020204" pitchFamily="34" charset="0"/>
              </a:rPr>
              <a:t>ISO 14001</a:t>
            </a:r>
          </a:p>
        </p:txBody>
      </p:sp>
      <p:pic>
        <p:nvPicPr>
          <p:cNvPr id="8" name="Picture 2" descr="2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61" y="80713"/>
            <a:ext cx="3642371" cy="52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5" y="80713"/>
            <a:ext cx="3775166" cy="52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55579" y="5601707"/>
            <a:ext cx="506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ISO 9001  CERTIFICA IL Sistema di Gestione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Qualità</a:t>
            </a:r>
            <a:endParaRPr lang="it-IT" sz="1400" b="1" dirty="0"/>
          </a:p>
        </p:txBody>
      </p:sp>
      <p:sp>
        <p:nvSpPr>
          <p:cNvPr id="5" name="Rettangolo 4"/>
          <p:cNvSpPr/>
          <p:nvPr/>
        </p:nvSpPr>
        <p:spPr>
          <a:xfrm>
            <a:off x="60078" y="56017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ISO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14001  </a:t>
            </a:r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CERTIFICA IL Sistema di Gestione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Ambientale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9825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09700" y="4670038"/>
          <a:ext cx="632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670038"/>
                        <a:ext cx="632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438041" y="1055278"/>
            <a:ext cx="89741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600" b="1" dirty="0" smtClean="0">
                <a:cs typeface="Arial" panose="020B0604020202020204" pitchFamily="34" charset="0"/>
              </a:rPr>
              <a:t>Partecipazione </a:t>
            </a:r>
            <a:r>
              <a:rPr lang="it-IT" sz="1600" b="1" dirty="0">
                <a:cs typeface="Arial" panose="020B0604020202020204" pitchFamily="34" charset="0"/>
              </a:rPr>
              <a:t>alle attività riguardanti le certificazioni ISO 9001, attività di auditing, verifica e controllo effettuate all’interno dell’azienda.</a:t>
            </a:r>
          </a:p>
          <a:p>
            <a:pPr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600" b="1" dirty="0">
                <a:cs typeface="Arial" panose="020B0604020202020204" pitchFamily="34" charset="0"/>
              </a:rPr>
              <a:t>Partecipazione alle attività riguardanti le certificazioni ISO 14001, attività di auditing, verifica e controllo effettuate all’interno dell’azienda.</a:t>
            </a:r>
          </a:p>
          <a:p>
            <a:pPr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600" b="1" dirty="0">
                <a:cs typeface="Arial" panose="020B0604020202020204" pitchFamily="34" charset="0"/>
              </a:rPr>
              <a:t>Predisposizione di tutta la documentazione necessaria ai fini dell’ottenimento dell’AUA per un opificio di proprietà della ditta ALMACIS ai sensi del DPR n. 59  del 13 marzo 2013 </a:t>
            </a:r>
            <a:r>
              <a:rPr lang="it-IT" sz="1600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1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02248" y="423336"/>
            <a:ext cx="519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</a:rPr>
              <a:t>ATTIVITA’ SVOLTE PRESSO LA DITTA ALMA C.I.S.</a:t>
            </a:r>
            <a:endParaRPr lang="it-IT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35471"/>
              </p:ext>
            </p:extLst>
          </p:nvPr>
        </p:nvGraphicFramePr>
        <p:xfrm>
          <a:off x="1409700" y="4896186"/>
          <a:ext cx="5588508" cy="171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896186"/>
                        <a:ext cx="5588508" cy="1716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755904" y="112467"/>
            <a:ext cx="790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DEGLI STRUMENTI SETTORE </a:t>
            </a:r>
            <a:r>
              <a:rPr lang="it-IT" dirty="0" smtClean="0"/>
              <a:t>RETI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GESTIONE </a:t>
            </a:r>
            <a:r>
              <a:rPr lang="it-IT" dirty="0"/>
              <a:t>DEGLI STRUMENTI SETTORE EDILE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GESTIONE </a:t>
            </a:r>
            <a:r>
              <a:rPr lang="it-IT" dirty="0"/>
              <a:t>DEGLI STRUMENTI SETTORE IMPIANTI</a:t>
            </a:r>
            <a:br>
              <a:rPr lang="it-IT" dirty="0"/>
            </a:br>
            <a:r>
              <a:rPr lang="it-IT" dirty="0" smtClean="0"/>
              <a:t>		</a:t>
            </a:r>
          </a:p>
          <a:p>
            <a:r>
              <a:rPr lang="it-IT" dirty="0" smtClean="0"/>
              <a:t>			A)CATALOGAZIONE </a:t>
            </a:r>
            <a:r>
              <a:rPr lang="it-IT" dirty="0"/>
              <a:t>DEGLI STRUMENTI CON </a:t>
            </a:r>
            <a:r>
              <a:rPr lang="it-IT" dirty="0" smtClean="0"/>
              <a:t>IDENTIFICATIVO</a:t>
            </a:r>
          </a:p>
          <a:p>
            <a:r>
              <a:rPr lang="it-IT" dirty="0"/>
              <a:t> </a:t>
            </a:r>
            <a:r>
              <a:rPr lang="it-IT" dirty="0" smtClean="0"/>
              <a:t>			B)CONTROLLO </a:t>
            </a:r>
            <a:r>
              <a:rPr lang="it-IT" dirty="0"/>
              <a:t>E AGGIORNAMENTO DELLE </a:t>
            </a:r>
            <a:r>
              <a:rPr lang="it-IT" dirty="0" smtClean="0"/>
              <a:t>TARATURE</a:t>
            </a:r>
          </a:p>
          <a:p>
            <a:r>
              <a:rPr lang="it-IT" dirty="0" smtClean="0"/>
              <a:t> 			C)AVVIO </a:t>
            </a:r>
            <a:r>
              <a:rPr lang="it-IT" dirty="0"/>
              <a:t>SISTEMA ALERT </a:t>
            </a:r>
            <a:r>
              <a:rPr lang="it-IT" dirty="0" smtClean="0"/>
              <a:t>(un </a:t>
            </a:r>
            <a:r>
              <a:rPr lang="it-IT" dirty="0"/>
              <a:t>mese prima della scadenza </a:t>
            </a:r>
            <a:r>
              <a:rPr lang="it-IT" dirty="0" smtClean="0"/>
              <a:t>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8194" name="Picture 2" descr="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2" y="1063443"/>
            <a:ext cx="7830288" cy="487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09700" y="4670038"/>
          <a:ext cx="632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cument" r:id="rId3" imgW="6324600" imgH="1943100" progId="Word.Document.12">
                  <p:embed/>
                </p:oleObj>
              </mc:Choice>
              <mc:Fallback>
                <p:oleObj name="Document" r:id="rId3" imgW="6324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700" y="4670038"/>
                        <a:ext cx="632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6720" y="0"/>
            <a:ext cx="7772400" cy="1067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latin typeface="+mn-lt"/>
              </a:rPr>
              <a:t/>
            </a:r>
            <a:br>
              <a:rPr lang="it-IT" sz="1600" dirty="0" smtClean="0">
                <a:latin typeface="+mn-lt"/>
              </a:rPr>
            </a:b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SISTEMA DI CONTROLLO PROGRAMMATO PUNTUALE E COSTANTE-  </a:t>
            </a:r>
            <a:br>
              <a:rPr lang="it-IT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1600" dirty="0" smtClean="0">
                <a:latin typeface="+mn-lt"/>
              </a:rPr>
              <a:t>indispensabile per un’azienda di tali dimensioni, con un numero di dipendenti elevato e con una strumentazione condivisa all’interno del personale dello stesso settore. </a:t>
            </a:r>
            <a:endParaRPr lang="it-IT" sz="1600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5389" y="1067689"/>
            <a:ext cx="86258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GESTIONE ATTREZZATURE SETTORE RETI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GESTIONE ATTREZZATURE SETTORE 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EDILE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GESTIONE ATTREZZATURE SETTORE </a:t>
            </a: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IMPIANTI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sz="14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CATALOGAZIONE E NUMERAZIONE DELLE ATTREZZATURE</a:t>
            </a:r>
          </a:p>
          <a:p>
            <a:pPr marL="1524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ARCHIVIAZIONE DELLA DOCUMENTAZIONE INERENTE OGNI ATTREZZO</a:t>
            </a:r>
          </a:p>
          <a:p>
            <a:pPr marL="1524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LIBRETTO ISTRUZIONI E DICHIARAZIONE CONFORMITA’</a:t>
            </a:r>
          </a:p>
          <a:p>
            <a:pPr marL="1524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NOTE DI MANUTENZIONE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" y="1791072"/>
            <a:ext cx="7131567" cy="39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1" y="1411072"/>
            <a:ext cx="7858179" cy="520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1" y="2147770"/>
            <a:ext cx="7505292" cy="460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600</Words>
  <Application>Microsoft Office PowerPoint</Application>
  <PresentationFormat>Presentazione su schermo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Progetto Speciale Multiasse “Sistema Sapere e Crescita” P.O. FSE Abruzzo 2007-2013 Piano degli interventi 2012-2013  Intervento A) promozione della conoscenza  </vt:lpstr>
      <vt:lpstr>  </vt:lpstr>
      <vt:lpstr>  </vt:lpstr>
      <vt:lpstr>Presentazione standard di PowerPoint</vt:lpstr>
      <vt:lpstr>Presentazione standard di PowerPoint</vt:lpstr>
      <vt:lpstr>  </vt:lpstr>
      <vt:lpstr>Presentazione standard di PowerPoint</vt:lpstr>
      <vt:lpstr>Presentazione standard di PowerPoint</vt:lpstr>
      <vt:lpstr>Presentazione standard di PowerPoint</vt:lpstr>
      <vt:lpstr>  ATTIVITA’ PRESSO I LNGS    </vt:lpstr>
    </vt:vector>
  </TitlesOfParts>
  <Company>LNGS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Speciale Multiasse “Sistema Sapere e Crescita” P.O. FSE Abruzzo 2007-2013 Piano degli interventi 2012-2013   Intervento A) promozione della conoscenza</dc:title>
  <dc:creator>Alba Formicola</dc:creator>
  <cp:lastModifiedBy>annalisa</cp:lastModifiedBy>
  <cp:revision>34</cp:revision>
  <dcterms:created xsi:type="dcterms:W3CDTF">2015-05-10T15:33:38Z</dcterms:created>
  <dcterms:modified xsi:type="dcterms:W3CDTF">2015-06-04T09:13:41Z</dcterms:modified>
</cp:coreProperties>
</file>