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70" r:id="rId4"/>
    <p:sldId id="259" r:id="rId5"/>
    <p:sldId id="271" r:id="rId6"/>
    <p:sldId id="267" r:id="rId7"/>
    <p:sldId id="272" r:id="rId8"/>
    <p:sldId id="258" r:id="rId9"/>
    <p:sldId id="260" r:id="rId10"/>
    <p:sldId id="262" r:id="rId11"/>
    <p:sldId id="273" r:id="rId12"/>
    <p:sldId id="275" r:id="rId13"/>
    <p:sldId id="274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3D20A5-6FC1-4F2D-B168-B4654BE19E2F}" type="datetimeFigureOut">
              <a:rPr lang="it-IT"/>
              <a:pPr>
                <a:defRPr/>
              </a:pPr>
              <a:t>07/09/2015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E72E6BB-F89D-4454-86B0-368C7836354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323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63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AF63E4-61EF-43D7-B1C4-C0C8A7CF112B}" type="slidenum">
              <a:rPr lang="it-IT">
                <a:latin typeface="Calibri" panose="020F0502020204030204" pitchFamily="34" charset="0"/>
              </a:rPr>
              <a:pPr eaLnBrk="1" hangingPunct="1"/>
              <a:t>11</a:t>
            </a:fld>
            <a:endParaRPr 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9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6F4D8-DCA6-4AC1-B561-C2B838486006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36598-B999-4C18-AC44-BA0125E3E02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0CD46-2999-47D1-A9F7-7E81425B1B68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9B3EE-7BD3-47A4-91C8-89D359E9BF4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6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720A5-45D3-49B2-8375-9DE38FF8B851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D772A-E642-4736-B18F-95D64CBADAA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85797-6A21-49B0-9F3C-23DD1EF20CFF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90F10-60A6-46BD-9025-49050B5A8B0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365BF-A9C5-40EB-9274-7DAB0F04D793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801BC-5176-48A6-8D20-E5DB87C5F2E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8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F6E9D-2DB7-461C-9C94-B018B1216C0C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FA914-D863-4B38-BFFE-737585DA22F7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6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AA381-A1FA-4564-A370-78A943D7DAC0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2ADB3-9741-4E66-875B-F5631523A956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9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74E1-4631-469F-8F45-FADC6619BEC2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ED357-A150-445F-8052-3F50D5AC9C0F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1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E4DE-5BD5-470D-BB23-72449B76C411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9DE63-63B6-4633-8BE4-2AC128C0DBB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36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FDC-9F83-46E5-B5E4-6326CF1D2205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5312E-4245-4BA7-A070-D8A835DFA6D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7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B1403-0CD3-46C4-B17E-14744F01DF97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7A540-A1A4-4DDE-920D-C03B89DC7D6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7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D6FB88-7C4A-4DCF-ABF1-5EA807F7002D}" type="datetime1">
              <a:rPr lang="en-US"/>
              <a:pPr>
                <a:defRPr/>
              </a:pPr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F2795EA-7C98-4739-A5DD-EC391DE2EF10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package" Target="../embeddings/Documento_di_Microsoft_Word1.doc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png"/><Relationship Id="rId5" Type="http://schemas.openxmlformats.org/officeDocument/2006/relationships/image" Target="../media/image2.emf"/><Relationship Id="rId4" Type="http://schemas.openxmlformats.org/officeDocument/2006/relationships/package" Target="../embeddings/Documento_di_Microsoft_Word10.doc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notesSlide" Target="../notesSlides/notesSlide1.xml"/><Relationship Id="rId7" Type="http://schemas.openxmlformats.org/officeDocument/2006/relationships/package" Target="../embeddings/Documento_di_Microsoft_Word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6.png"/><Relationship Id="rId7" Type="http://schemas.openxmlformats.org/officeDocument/2006/relationships/package" Target="../embeddings/Documento_di_Microsoft_Word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.emf"/><Relationship Id="rId4" Type="http://schemas.openxmlformats.org/officeDocument/2006/relationships/package" Target="../embeddings/Documento_di_Microsoft_Word13.doc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package" Target="../embeddings/Documento_di_Microsoft_Word2.docx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Documento_di_Microsoft_Word3.docx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package" Target="../embeddings/Documento_di_Microsoft_Word4.docx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emf"/><Relationship Id="rId4" Type="http://schemas.openxmlformats.org/officeDocument/2006/relationships/package" Target="../embeddings/Documento_di_Microsoft_Word5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emf"/><Relationship Id="rId4" Type="http://schemas.openxmlformats.org/officeDocument/2006/relationships/package" Target="../embeddings/Documento_di_Microsoft_Word6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package" Target="../embeddings/Documento_di_Microsoft_Word7.docx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package" Target="../embeddings/Documento_di_Microsoft_Word8.docx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png"/><Relationship Id="rId5" Type="http://schemas.openxmlformats.org/officeDocument/2006/relationships/image" Target="../media/image2.emf"/><Relationship Id="rId4" Type="http://schemas.openxmlformats.org/officeDocument/2006/relationships/package" Target="../embeddings/Documento_di_Microsoft_Word9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450850"/>
            <a:ext cx="7772400" cy="1470025"/>
          </a:xfrm>
        </p:spPr>
        <p:txBody>
          <a:bodyPr/>
          <a:lstStyle/>
          <a:p>
            <a:pPr eaLnBrk="1" hangingPunct="1"/>
            <a:r>
              <a:rPr lang="it-IT" sz="1600" b="1" smtClean="0">
                <a:latin typeface="Arial" panose="020B0604020202020204" pitchFamily="34" charset="0"/>
                <a:cs typeface="Arial" panose="020B0604020202020204" pitchFamily="34" charset="0"/>
              </a:rPr>
              <a:t>Progetto Speciale Multiasse “Sistema Sapere e Crescita”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b="1" smtClean="0">
                <a:latin typeface="Arial" panose="020B0604020202020204" pitchFamily="34" charset="0"/>
                <a:cs typeface="Arial" panose="020B0604020202020204" pitchFamily="34" charset="0"/>
              </a:rPr>
              <a:t>P.O. FSE Abruzzo 2007-2013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b="1" smtClean="0">
                <a:latin typeface="Arial" panose="020B0604020202020204" pitchFamily="34" charset="0"/>
                <a:cs typeface="Arial" panose="020B0604020202020204" pitchFamily="34" charset="0"/>
              </a:rPr>
              <a:t>Piano degli interventi 2012-2013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b="1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b="1" smtClean="0">
                <a:latin typeface="Arial" panose="020B0604020202020204" pitchFamily="34" charset="0"/>
                <a:cs typeface="Arial" panose="020B0604020202020204" pitchFamily="34" charset="0"/>
              </a:rPr>
              <a:t>Intervento A) promozione della conoscenza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51" name="Object 27"/>
          <p:cNvGraphicFramePr>
            <a:graphicFrameLocks noChangeAspect="1"/>
          </p:cNvGraphicFramePr>
          <p:nvPr/>
        </p:nvGraphicFramePr>
        <p:xfrm>
          <a:off x="1409700" y="4670425"/>
          <a:ext cx="63246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4" imgW="6324367" imgH="1943028" progId="Word.Document.12">
                  <p:embed/>
                </p:oleObj>
              </mc:Choice>
              <mc:Fallback>
                <p:oleObj name="Document" r:id="rId4" imgW="6324367" imgH="1943028" progId="Word.Document.12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4670425"/>
                        <a:ext cx="63246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6075" y="1928813"/>
            <a:ext cx="815340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Titolo borsa: </a:t>
            </a:r>
            <a:r>
              <a:rPr lang="it-IT" b="1" dirty="0">
                <a:latin typeface="+mn-lt"/>
                <a:cs typeface="+mn-cs"/>
              </a:rPr>
              <a:t>“Svolgimento di campionamenti e prove secondo i requisiti generali di competenza richiesti dalla normativa internazionale ISO 17025 da parte di laboratori dotati di sistemi di gestione qualità (ISO 9001) o ambiente (ISO 14001).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latin typeface="+mn-lt"/>
                <a:cs typeface="+mn-cs"/>
              </a:rPr>
              <a:t>Borsista</a:t>
            </a:r>
            <a:r>
              <a:rPr lang="en-US" dirty="0">
                <a:latin typeface="+mn-lt"/>
                <a:cs typeface="+mn-cs"/>
              </a:rPr>
              <a:t>: </a:t>
            </a:r>
            <a:r>
              <a:rPr lang="en-US" b="1" dirty="0">
                <a:latin typeface="+mn-lt"/>
                <a:cs typeface="+mn-cs"/>
              </a:rPr>
              <a:t>PARIS CLAUDIA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latin typeface="+mn-lt"/>
                <a:cs typeface="+mn-cs"/>
              </a:rPr>
              <a:t>Docente</a:t>
            </a:r>
            <a:r>
              <a:rPr lang="en-US" dirty="0">
                <a:latin typeface="+mn-lt"/>
                <a:cs typeface="+mn-cs"/>
              </a:rPr>
              <a:t> LNGS: </a:t>
            </a:r>
            <a:r>
              <a:rPr lang="en-US" b="1" dirty="0" err="1">
                <a:latin typeface="+mn-lt"/>
                <a:cs typeface="+mn-cs"/>
              </a:rPr>
              <a:t>Raffaele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Adinolfi</a:t>
            </a:r>
            <a:r>
              <a:rPr lang="en-US" b="1" dirty="0">
                <a:latin typeface="+mn-lt"/>
                <a:cs typeface="+mn-cs"/>
              </a:rPr>
              <a:t> Falcone             </a:t>
            </a:r>
            <a:r>
              <a:rPr lang="en-US" dirty="0">
                <a:latin typeface="+mn-lt"/>
                <a:cs typeface="+mn-cs"/>
              </a:rPr>
              <a:t>Tutor LNGS: </a:t>
            </a:r>
            <a:r>
              <a:rPr lang="en-US" b="1" dirty="0" err="1">
                <a:latin typeface="+mn-lt"/>
                <a:cs typeface="+mn-cs"/>
              </a:rPr>
              <a:t>Antonella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Falgiani</a:t>
            </a:r>
            <a:r>
              <a:rPr lang="en-US" b="1" dirty="0">
                <a:latin typeface="+mn-lt"/>
                <a:cs typeface="+mn-cs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latin typeface="+mn-lt"/>
                <a:cs typeface="+mn-cs"/>
              </a:rPr>
              <a:t>Azienda</a:t>
            </a:r>
            <a:r>
              <a:rPr lang="en-US" dirty="0">
                <a:latin typeface="+mn-lt"/>
                <a:cs typeface="+mn-cs"/>
              </a:rPr>
              <a:t>: </a:t>
            </a:r>
            <a:r>
              <a:rPr lang="it-IT" b="1" dirty="0">
                <a:latin typeface="+mn-lt"/>
                <a:cs typeface="+mn-cs"/>
              </a:rPr>
              <a:t>PEA sas                                                       </a:t>
            </a:r>
            <a:r>
              <a:rPr lang="en-US" dirty="0">
                <a:latin typeface="+mn-lt"/>
                <a:cs typeface="+mn-cs"/>
              </a:rPr>
              <a:t>Tutor </a:t>
            </a:r>
            <a:r>
              <a:rPr lang="en-US" dirty="0" err="1">
                <a:latin typeface="+mn-lt"/>
                <a:cs typeface="+mn-cs"/>
              </a:rPr>
              <a:t>azienda</a:t>
            </a:r>
            <a:r>
              <a:rPr lang="en-US" dirty="0">
                <a:latin typeface="+mn-lt"/>
                <a:cs typeface="+mn-cs"/>
              </a:rPr>
              <a:t>: </a:t>
            </a:r>
            <a:r>
              <a:rPr lang="it-IT" b="1" dirty="0">
                <a:latin typeface="+mn-lt"/>
                <a:cs typeface="+mn-cs"/>
              </a:rPr>
              <a:t>Antonella Gentile</a:t>
            </a:r>
            <a:endParaRPr lang="en-US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E3B129-1369-4F6A-AD5E-1AFEA9677391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4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Documento" r:id="rId4" imgW="6338618" imgH="2515726" progId="Word.Document.12">
                  <p:embed/>
                </p:oleObj>
              </mc:Choice>
              <mc:Fallback>
                <p:oleObj name="Documento" r:id="rId4" imgW="6338618" imgH="2515726" progId="Word.Document.12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/>
          <p:nvPr/>
        </p:nvSpPr>
        <p:spPr>
          <a:xfrm>
            <a:off x="230188" y="193675"/>
            <a:ext cx="6267450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Ciclo depurativo acque reflue del </a:t>
            </a:r>
            <a:r>
              <a:rPr lang="it-IT" b="1" dirty="0">
                <a:latin typeface="+mn-lt"/>
                <a:cs typeface="+mn-cs"/>
              </a:rPr>
              <a:t>DEPURATORE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Grigliatura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Equalizzazione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Denitrificazione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Ossidazione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Biofiltrazione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>
                <a:latin typeface="+mn-lt"/>
                <a:cs typeface="+mn-cs"/>
              </a:rPr>
              <a:t>Debatterizzazione</a:t>
            </a:r>
            <a:endParaRPr lang="it-IT" dirty="0">
              <a:latin typeface="+mn-lt"/>
              <a:cs typeface="+mn-cs"/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1135063" y="4332288"/>
            <a:ext cx="809625" cy="3603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269" name="Rettangolo 7"/>
          <p:cNvSpPr>
            <a:spLocks noChangeArrowheads="1"/>
          </p:cNvSpPr>
          <p:nvPr/>
        </p:nvSpPr>
        <p:spPr bwMode="auto">
          <a:xfrm>
            <a:off x="1008063" y="5273675"/>
            <a:ext cx="4260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>
                <a:latin typeface="Calibri" panose="020F0502020204030204" pitchFamily="34" charset="0"/>
              </a:rPr>
              <a:t>Processi meccanici, chimico-fisici e biologici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25495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ttangolo 8"/>
          <p:cNvSpPr>
            <a:spLocks noChangeArrowheads="1"/>
          </p:cNvSpPr>
          <p:nvPr/>
        </p:nvSpPr>
        <p:spPr bwMode="auto">
          <a:xfrm>
            <a:off x="2535238" y="4322763"/>
            <a:ext cx="2620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>
                <a:latin typeface="Calibri" panose="020F0502020204030204" pitchFamily="34" charset="0"/>
              </a:rPr>
              <a:t>Sopralluoghi sull’impianto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822F2A-176B-49CB-A970-CECE167B57D4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3446463" y="147638"/>
            <a:ext cx="2011362" cy="7683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348C1A-C624-4455-81EF-3033EF745549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>
          <a:xfrm>
            <a:off x="468313" y="231775"/>
            <a:ext cx="7848600" cy="528638"/>
          </a:xfrm>
          <a:prstGeom prst="rect">
            <a:avLst/>
          </a:prstGeom>
          <a:noFill/>
          <a:ln/>
        </p:spPr>
        <p:txBody>
          <a:bodyPr/>
          <a:lstStyle>
            <a:lvl1pPr marL="571500" indent="-571500"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71500" indent="-571500">
              <a:defRPr/>
            </a:lvl2pPr>
            <a:lvl3pPr marL="571500" indent="-571500">
              <a:defRPr/>
            </a:lvl3pPr>
            <a:lvl4pPr marL="571500" indent="-571500">
              <a:defRPr/>
            </a:lvl4pPr>
            <a:lvl5pPr marL="571500" indent="-571500">
              <a:defRPr/>
            </a:lvl5pPr>
            <a:lvl6pPr marL="1028700" indent="-571500">
              <a:defRPr/>
            </a:lvl6pPr>
            <a:lvl7pPr marL="1485900" indent="-571500">
              <a:defRPr/>
            </a:lvl7pPr>
            <a:lvl8pPr marL="1943100" indent="-571500">
              <a:defRPr/>
            </a:lvl8pPr>
            <a:lvl9pPr marL="2400300" indent="-571500">
              <a:defRPr/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800" b="1" dirty="0" smtClean="0">
                <a:latin typeface="+mn-lt"/>
              </a:rPr>
              <a:t>AZIENDA </a:t>
            </a:r>
            <a:endParaRPr lang="it-IT" sz="2800" b="1" dirty="0">
              <a:latin typeface="+mn-lt"/>
            </a:endParaRP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658938"/>
            <a:ext cx="17287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ttangolo 3"/>
          <p:cNvSpPr>
            <a:spLocks noChangeArrowheads="1"/>
          </p:cNvSpPr>
          <p:nvPr/>
        </p:nvSpPr>
        <p:spPr bwMode="auto">
          <a:xfrm>
            <a:off x="161925" y="1030288"/>
            <a:ext cx="716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>
                <a:latin typeface="Calibri" panose="020F0502020204030204" pitchFamily="34" charset="0"/>
              </a:rPr>
              <a:t>PEA S.a.s. è una società specializzata nella progettazione e realizzazione di:</a:t>
            </a:r>
          </a:p>
        </p:txBody>
      </p:sp>
      <p:sp>
        <p:nvSpPr>
          <p:cNvPr id="7" name="Rettangolo 6"/>
          <p:cNvSpPr/>
          <p:nvPr/>
        </p:nvSpPr>
        <p:spPr>
          <a:xfrm>
            <a:off x="111125" y="1833563"/>
            <a:ext cx="878363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Sistemi di Gestione Qualità (UNI EN ISO 9001)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 </a:t>
            </a:r>
          </a:p>
        </p:txBody>
      </p:sp>
      <p:sp>
        <p:nvSpPr>
          <p:cNvPr id="12296" name="Rettangolo 7"/>
          <p:cNvSpPr>
            <a:spLocks noChangeArrowheads="1"/>
          </p:cNvSpPr>
          <p:nvPr/>
        </p:nvSpPr>
        <p:spPr bwMode="auto">
          <a:xfrm>
            <a:off x="106363" y="3462338"/>
            <a:ext cx="7307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it-IT">
                <a:latin typeface="Calibri" panose="020F0502020204030204" pitchFamily="34" charset="0"/>
              </a:rPr>
              <a:t>Sistemi di Gestione Ambientale (UNI EN ISO 14001 e registrazione EMAS)</a:t>
            </a:r>
          </a:p>
        </p:txBody>
      </p:sp>
      <p:pic>
        <p:nvPicPr>
          <p:cNvPr id="122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4135438"/>
            <a:ext cx="2514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8" name="Object 9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Documento" r:id="rId7" imgW="6338618" imgH="2515726" progId="Word.Document.12">
                  <p:embed/>
                </p:oleObj>
              </mc:Choice>
              <mc:Fallback>
                <p:oleObj name="Documento" r:id="rId7" imgW="6338618" imgH="2515726" progId="Word.Document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44B034-32CA-4202-9D66-0E751BFD5E9B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3315" name="Rettangolo 2"/>
          <p:cNvSpPr>
            <a:spLocks noChangeArrowheads="1"/>
          </p:cNvSpPr>
          <p:nvPr/>
        </p:nvSpPr>
        <p:spPr bwMode="auto">
          <a:xfrm>
            <a:off x="747713" y="5067300"/>
            <a:ext cx="7726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it-IT">
              <a:latin typeface="Calibri" panose="020F0502020204030204" pitchFamily="34" charset="0"/>
            </a:endParaRPr>
          </a:p>
          <a:p>
            <a:pPr algn="just" eaLnBrk="1" hangingPunct="1"/>
            <a:r>
              <a:rPr lang="it-IT">
                <a:latin typeface="Calibri" panose="020F0502020204030204" pitchFamily="34" charset="0"/>
              </a:rPr>
              <a:t>  </a:t>
            </a:r>
          </a:p>
          <a:p>
            <a:pPr algn="just" eaLnBrk="1" hangingPunct="1"/>
            <a:r>
              <a:rPr lang="it-IT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3316" name="Rettangolo 3"/>
          <p:cNvSpPr>
            <a:spLocks noChangeArrowheads="1"/>
          </p:cNvSpPr>
          <p:nvPr/>
        </p:nvSpPr>
        <p:spPr bwMode="auto">
          <a:xfrm>
            <a:off x="747713" y="3465513"/>
            <a:ext cx="734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endParaRPr lang="it-IT">
              <a:latin typeface="Calibri" panose="020F0502020204030204" pitchFamily="34" charset="0"/>
            </a:endParaRPr>
          </a:p>
        </p:txBody>
      </p:sp>
      <p:sp>
        <p:nvSpPr>
          <p:cNvPr id="13317" name="Rettangolo 4"/>
          <p:cNvSpPr>
            <a:spLocks noChangeArrowheads="1"/>
          </p:cNvSpPr>
          <p:nvPr/>
        </p:nvSpPr>
        <p:spPr bwMode="auto">
          <a:xfrm>
            <a:off x="374650" y="320675"/>
            <a:ext cx="628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>
                <a:latin typeface="Calibri" panose="020F0502020204030204" pitchFamily="34" charset="0"/>
              </a:rPr>
              <a:t> Sistemi di Gestione sulla Salute e Sicurezza dei lavoratori (OHSAS 18001)</a:t>
            </a: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0"/>
            <a:ext cx="17557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1631950"/>
            <a:ext cx="19462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ttangolo 6"/>
          <p:cNvSpPr>
            <a:spLocks noChangeArrowheads="1"/>
          </p:cNvSpPr>
          <p:nvPr/>
        </p:nvSpPr>
        <p:spPr bwMode="auto">
          <a:xfrm>
            <a:off x="471488" y="1909763"/>
            <a:ext cx="584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it-IT">
                <a:latin typeface="Calibri" panose="020F0502020204030204" pitchFamily="34" charset="0"/>
              </a:rPr>
              <a:t>Sistemi di Gestione della Responsabilità Sociale (SA 8000)</a:t>
            </a:r>
          </a:p>
        </p:txBody>
      </p:sp>
      <p:sp>
        <p:nvSpPr>
          <p:cNvPr id="13321" name="Rettangolo 7"/>
          <p:cNvSpPr>
            <a:spLocks noChangeArrowheads="1"/>
          </p:cNvSpPr>
          <p:nvPr/>
        </p:nvSpPr>
        <p:spPr bwMode="auto">
          <a:xfrm>
            <a:off x="581025" y="3533775"/>
            <a:ext cx="316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it-IT">
                <a:latin typeface="Calibri" panose="020F0502020204030204" pitchFamily="34" charset="0"/>
              </a:rPr>
              <a:t>Sistemi di Gestione Integrati </a:t>
            </a:r>
          </a:p>
        </p:txBody>
      </p:sp>
      <p:pic>
        <p:nvPicPr>
          <p:cNvPr id="133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159125"/>
            <a:ext cx="188118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23" name="Object 5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Documento" r:id="rId7" imgW="6338618" imgH="2515726" progId="Word.Document.12">
                  <p:embed/>
                </p:oleObj>
              </mc:Choice>
              <mc:Fallback>
                <p:oleObj name="Documento" r:id="rId7" imgW="6338618" imgH="2515726" progId="Word.Documen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EFB80F-70DD-4950-8D12-B037A46ED4EA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4339" name="Rettangolo 3"/>
          <p:cNvSpPr>
            <a:spLocks noChangeArrowheads="1"/>
          </p:cNvSpPr>
          <p:nvPr/>
        </p:nvSpPr>
        <p:spPr bwMode="auto">
          <a:xfrm>
            <a:off x="138113" y="1412875"/>
            <a:ext cx="88582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it-IT">
                <a:latin typeface="Calibri" panose="020F0502020204030204" pitchFamily="34" charset="0"/>
              </a:rPr>
              <a:t>La mia collaborazione presso i LNGS è stata l’occasione per tradurre praticamente quanto appreso durante il mio percorso di studi.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>
                <a:latin typeface="Calibri" panose="020F0502020204030204" pitchFamily="34" charset="0"/>
              </a:rPr>
              <a:t>L’esperienza  è stata altamente stimolante poiché  ho lavorato a stretto contatto con persone qualificate e disponibili nel trasmettermi le loro esperienze e capacità.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>
                <a:latin typeface="Calibri" panose="020F0502020204030204" pitchFamily="34" charset="0"/>
              </a:rPr>
              <a:t>Mi sono sentita da subito responsabilizzata e parte del progetto grazie anche all’ instaurarsi  di ottimi rapporti personali; questo mi ha permesso di crescere sia caratterialmente che professionalmente.</a:t>
            </a:r>
          </a:p>
        </p:txBody>
      </p:sp>
      <p:sp>
        <p:nvSpPr>
          <p:cNvPr id="14340" name="Rettangolo 4"/>
          <p:cNvSpPr>
            <a:spLocks noChangeArrowheads="1"/>
          </p:cNvSpPr>
          <p:nvPr/>
        </p:nvSpPr>
        <p:spPr bwMode="auto">
          <a:xfrm>
            <a:off x="179388" y="552450"/>
            <a:ext cx="2714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sz="3200" b="1">
                <a:latin typeface="Calibri" panose="020F0502020204030204" pitchFamily="34" charset="0"/>
              </a:rPr>
              <a:t>Concludendo…</a:t>
            </a:r>
            <a:endParaRPr lang="it-IT" sz="3200">
              <a:latin typeface="Calibri" panose="020F0502020204030204" pitchFamily="34" charset="0"/>
            </a:endParaRPr>
          </a:p>
        </p:txBody>
      </p:sp>
      <p:graphicFrame>
        <p:nvGraphicFramePr>
          <p:cNvPr id="14341" name="Object 2"/>
          <p:cNvGraphicFramePr>
            <a:graphicFrameLocks noChangeAspect="1"/>
          </p:cNvGraphicFramePr>
          <p:nvPr/>
        </p:nvGraphicFramePr>
        <p:xfrm>
          <a:off x="2527300" y="5816600"/>
          <a:ext cx="3937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Documento" r:id="rId4" imgW="6338618" imgH="2515726" progId="Word.Document.12">
                  <p:embed/>
                </p:oleObj>
              </mc:Choice>
              <mc:Fallback>
                <p:oleObj name="Documento" r:id="rId4" imgW="6338618" imgH="2515726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7300" y="5816600"/>
                        <a:ext cx="39370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ttangolo 6"/>
          <p:cNvSpPr>
            <a:spLocks noChangeArrowheads="1"/>
          </p:cNvSpPr>
          <p:nvPr/>
        </p:nvSpPr>
        <p:spPr bwMode="auto">
          <a:xfrm>
            <a:off x="4849813" y="4706938"/>
            <a:ext cx="400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sz="3200" b="1">
                <a:latin typeface="Calibri" panose="020F0502020204030204" pitchFamily="34" charset="0"/>
              </a:rPr>
              <a:t>Grazie per l’attenzione</a:t>
            </a:r>
            <a:endParaRPr lang="it-IT" sz="32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contenuto 2"/>
          <p:cNvSpPr>
            <a:spLocks noGrp="1"/>
          </p:cNvSpPr>
          <p:nvPr>
            <p:ph idx="1"/>
          </p:nvPr>
        </p:nvSpPr>
        <p:spPr>
          <a:xfrm>
            <a:off x="207963" y="60325"/>
            <a:ext cx="3560762" cy="5334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sz="1800" smtClean="0"/>
              <a:t>Norma </a:t>
            </a:r>
            <a:r>
              <a:rPr lang="it-IT" sz="1800" b="1" smtClean="0"/>
              <a:t>UNI CEI EN ISO 17025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it-IT" sz="180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it-IT" sz="1800" smtClean="0"/>
          </a:p>
        </p:txBody>
      </p:sp>
      <p:graphicFrame>
        <p:nvGraphicFramePr>
          <p:cNvPr id="3075" name="Object 27"/>
          <p:cNvGraphicFramePr>
            <a:graphicFrameLocks noChangeAspect="1"/>
          </p:cNvGraphicFramePr>
          <p:nvPr/>
        </p:nvGraphicFramePr>
        <p:xfrm>
          <a:off x="2535238" y="5845175"/>
          <a:ext cx="3948112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Documento" r:id="rId4" imgW="6338618" imgH="2515726" progId="Word.Document.12">
                  <p:embed/>
                </p:oleObj>
              </mc:Choice>
              <mc:Fallback>
                <p:oleObj name="Documento" r:id="rId4" imgW="6338618" imgH="2515726" progId="Word.Document.12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45175"/>
                        <a:ext cx="3948112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3" descr="C:\Users\Utente\Pictures\foto\20150304_1058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93725"/>
            <a:ext cx="4159250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4" descr="C:\Users\Utente\Pictures\foto\20150304_1103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601663"/>
            <a:ext cx="4160837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Pictures\foto\20150304_11035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086100"/>
            <a:ext cx="4159250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ttangolo 1"/>
          <p:cNvSpPr>
            <a:spLocks noChangeArrowheads="1"/>
          </p:cNvSpPr>
          <p:nvPr/>
        </p:nvSpPr>
        <p:spPr bwMode="auto">
          <a:xfrm>
            <a:off x="4862513" y="3101975"/>
            <a:ext cx="38798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it-IT" sz="1600">
                <a:latin typeface="Calibri" panose="020F0502020204030204" pitchFamily="34" charset="0"/>
              </a:rPr>
              <a:t>Procedure gestionali  applicabili ai fini dell’accreditamento  del </a:t>
            </a:r>
            <a:r>
              <a:rPr lang="it-IT" sz="1600" b="1">
                <a:latin typeface="Calibri" panose="020F0502020204030204" pitchFamily="34" charset="0"/>
              </a:rPr>
              <a:t>LABORATORIO DI MONITORAGGIO AMBIENTALE </a:t>
            </a:r>
            <a:r>
              <a:rPr lang="it-IT" sz="1600">
                <a:latin typeface="Calibri" panose="020F0502020204030204" pitchFamily="34" charset="0"/>
              </a:rPr>
              <a:t>collocato all’interno dei Laboratori Sotterranei che</a:t>
            </a:r>
            <a:r>
              <a:rPr lang="it-IT" sz="1600" b="1">
                <a:latin typeface="Calibri" panose="020F0502020204030204" pitchFamily="34" charset="0"/>
              </a:rPr>
              <a:t> </a:t>
            </a:r>
            <a:r>
              <a:rPr lang="it-IT" sz="1600">
                <a:latin typeface="Calibri" panose="020F0502020204030204" pitchFamily="34" charset="0"/>
              </a:rPr>
              <a:t>riveste notevole importanza per i LNGS in quanto grande attenzione viene dedicata alla tutela della risorsa idrica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FD8024-16E4-4B3D-AAA1-09E36FDA8789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ttangolo 1"/>
          <p:cNvSpPr>
            <a:spLocks noChangeArrowheads="1"/>
          </p:cNvSpPr>
          <p:nvPr/>
        </p:nvSpPr>
        <p:spPr bwMode="auto">
          <a:xfrm>
            <a:off x="319088" y="736600"/>
            <a:ext cx="8270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>
                <a:latin typeface="Calibri" panose="020F0502020204030204" pitchFamily="34" charset="0"/>
              </a:rPr>
              <a:t>Dal 2001 i LNGS hanno adottato un SGA conforme alla norma </a:t>
            </a:r>
            <a:r>
              <a:rPr lang="it-IT" b="1">
                <a:latin typeface="Calibri" panose="020F0502020204030204" pitchFamily="34" charset="0"/>
              </a:rPr>
              <a:t>UNI EN ISO 14001</a:t>
            </a:r>
            <a:r>
              <a:rPr lang="it-IT">
                <a:latin typeface="Calibri" panose="020F0502020204030204" pitchFamily="34" charset="0"/>
              </a:rPr>
              <a:t>, standard internazionale relativo ai sistemi di gestione ambientale. </a:t>
            </a:r>
          </a:p>
          <a:p>
            <a:pPr algn="just" eaLnBrk="1" hangingPunct="1"/>
            <a:r>
              <a:rPr lang="it-IT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1788" y="1400175"/>
            <a:ext cx="8132762" cy="2168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Con l’adozione del SGA i LNGS si propongono di raggiungere un miglioramento delle proprie prestazioni ambientali, tramite:</a:t>
            </a:r>
          </a:p>
          <a:p>
            <a:pPr marL="285750" indent="-285750" algn="just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Impegno e politica dell’ambiente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Pianificazione degli aspetti ambientali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Attuazione e funzionamento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Misurazioni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Revisioni e miglioramento</a:t>
            </a:r>
          </a:p>
        </p:txBody>
      </p:sp>
      <p:sp>
        <p:nvSpPr>
          <p:cNvPr id="4100" name="Rettangolo 3"/>
          <p:cNvSpPr>
            <a:spLocks noChangeArrowheads="1"/>
          </p:cNvSpPr>
          <p:nvPr/>
        </p:nvSpPr>
        <p:spPr bwMode="auto">
          <a:xfrm>
            <a:off x="96838" y="5391150"/>
            <a:ext cx="8367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>
                <a:latin typeface="Calibri" panose="020F0502020204030204" pitchFamily="34" charset="0"/>
              </a:rPr>
              <a:t>Dal 26 giugno 2002 i LNGS sono certificati in accordo alla norma UNI EN ISO 14001</a:t>
            </a:r>
          </a:p>
        </p:txBody>
      </p:sp>
      <p:graphicFrame>
        <p:nvGraphicFramePr>
          <p:cNvPr id="4101" name="Object 37"/>
          <p:cNvGraphicFramePr>
            <a:graphicFrameLocks noChangeAspect="1"/>
          </p:cNvGraphicFramePr>
          <p:nvPr/>
        </p:nvGraphicFramePr>
        <p:xfrm>
          <a:off x="96838" y="3568700"/>
          <a:ext cx="2808287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3" imgW="4761905" imgH="2857899" progId="">
                  <p:embed/>
                </p:oleObj>
              </mc:Choice>
              <mc:Fallback>
                <p:oleObj r:id="rId3" imgW="4761905" imgH="2857899" progId="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8" y="3568700"/>
                        <a:ext cx="2808287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38"/>
          <p:cNvGraphicFramePr>
            <a:graphicFrameLocks noChangeAspect="1"/>
          </p:cNvGraphicFramePr>
          <p:nvPr/>
        </p:nvGraphicFramePr>
        <p:xfrm>
          <a:off x="2535238" y="5845175"/>
          <a:ext cx="3948112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Documento" r:id="rId6" imgW="6338618" imgH="2515726" progId="Word.Document.12">
                  <p:embed/>
                </p:oleObj>
              </mc:Choice>
              <mc:Fallback>
                <p:oleObj name="Documento" r:id="rId6" imgW="6338618" imgH="2515726" progId="Word.Document.12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45175"/>
                        <a:ext cx="3948112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>
          <a:xfrm>
            <a:off x="468313" y="231775"/>
            <a:ext cx="7848600" cy="528638"/>
          </a:xfrm>
          <a:prstGeom prst="rect">
            <a:avLst/>
          </a:prstGeom>
          <a:noFill/>
          <a:ln/>
        </p:spPr>
        <p:txBody>
          <a:bodyPr/>
          <a:lstStyle>
            <a:lvl1pPr marL="571500" indent="-571500"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71500" indent="-571500">
              <a:defRPr/>
            </a:lvl2pPr>
            <a:lvl3pPr marL="571500" indent="-571500">
              <a:defRPr/>
            </a:lvl3pPr>
            <a:lvl4pPr marL="571500" indent="-571500">
              <a:defRPr/>
            </a:lvl4pPr>
            <a:lvl5pPr marL="571500" indent="-571500">
              <a:defRPr/>
            </a:lvl5pPr>
            <a:lvl6pPr marL="1028700" indent="-571500">
              <a:defRPr/>
            </a:lvl6pPr>
            <a:lvl7pPr marL="1485900" indent="-571500">
              <a:defRPr/>
            </a:lvl7pPr>
            <a:lvl8pPr marL="1943100" indent="-571500">
              <a:defRPr/>
            </a:lvl8pPr>
            <a:lvl9pPr marL="2400300" indent="-571500">
              <a:defRPr/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800" b="1" dirty="0" smtClean="0">
                <a:latin typeface="+mn-lt"/>
              </a:rPr>
              <a:t>Cos’è il Sistema di Gestione Ambientale?</a:t>
            </a:r>
            <a:endParaRPr lang="it-IT" sz="2800" b="1" dirty="0">
              <a:latin typeface="+mn-lt"/>
            </a:endParaRPr>
          </a:p>
        </p:txBody>
      </p:sp>
      <p:pic>
        <p:nvPicPr>
          <p:cNvPr id="410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909763"/>
            <a:ext cx="47053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E20A54-BB0B-43AA-8D35-BCA8D631F5BB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93675"/>
            <a:ext cx="3817938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23" name="Object 26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Documento" r:id="rId5" imgW="6338618" imgH="2515726" progId="Word.Document.12">
                  <p:embed/>
                </p:oleObj>
              </mc:Choice>
              <mc:Fallback>
                <p:oleObj name="Documento" r:id="rId5" imgW="6338618" imgH="2515726" progId="Word.Document.12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ttangolo 7"/>
          <p:cNvSpPr>
            <a:spLocks noChangeArrowheads="1"/>
          </p:cNvSpPr>
          <p:nvPr/>
        </p:nvSpPr>
        <p:spPr bwMode="auto">
          <a:xfrm>
            <a:off x="4337050" y="2301875"/>
            <a:ext cx="46545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it-IT" sz="2000" b="1">
                <a:latin typeface="Calibri" panose="020F0502020204030204" pitchFamily="34" charset="0"/>
              </a:rPr>
              <a:t>22 Aprile 2015</a:t>
            </a:r>
            <a:r>
              <a:rPr lang="it-IT" sz="2000">
                <a:latin typeface="Calibri" panose="020F0502020204030204" pitchFamily="34" charset="0"/>
              </a:rPr>
              <a:t>: Ultima Verifica Ispettiva da parte dell’Ente di certificazione Bureau Veritas per il rinnovo della certificazione ambientale</a:t>
            </a:r>
          </a:p>
        </p:txBody>
      </p:sp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193675"/>
            <a:ext cx="3022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80316C-3E48-41A9-A04A-1280AC7F3773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arrotondato 12"/>
          <p:cNvSpPr/>
          <p:nvPr/>
        </p:nvSpPr>
        <p:spPr>
          <a:xfrm>
            <a:off x="611188" y="2392363"/>
            <a:ext cx="2747962" cy="396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aphicFrame>
        <p:nvGraphicFramePr>
          <p:cNvPr id="6147" name="Object 18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Documento" r:id="rId4" imgW="6338618" imgH="2515726" progId="Word.Document.12">
                  <p:embed/>
                </p:oleObj>
              </mc:Choice>
              <mc:Fallback>
                <p:oleObj name="Documento" r:id="rId4" imgW="6338618" imgH="2515726" progId="Word.Document.12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27088" y="130175"/>
            <a:ext cx="7340600" cy="41751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atin typeface="+mn-lt"/>
              </a:rPr>
              <a:t>Documentazione del SGA</a:t>
            </a:r>
            <a:endParaRPr lang="it-IT" sz="3200" b="1" dirty="0">
              <a:latin typeface="+mn-lt"/>
            </a:endParaRPr>
          </a:p>
        </p:txBody>
      </p:sp>
      <p:sp>
        <p:nvSpPr>
          <p:cNvPr id="6149" name="Rectangle 3"/>
          <p:cNvSpPr txBox="1">
            <a:spLocks noChangeArrowheads="1"/>
          </p:cNvSpPr>
          <p:nvPr/>
        </p:nvSpPr>
        <p:spPr bwMode="auto">
          <a:xfrm>
            <a:off x="611188" y="91757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>
                <a:latin typeface="Calibri" panose="020F0502020204030204" pitchFamily="34" charset="0"/>
              </a:rPr>
              <a:t>L’introduzione di un SGA produce della documentazione che può essere </a:t>
            </a:r>
            <a:r>
              <a:rPr lang="it-IT" u="sng">
                <a:latin typeface="Calibri" panose="020F0502020204030204" pitchFamily="34" charset="0"/>
              </a:rPr>
              <a:t>cartacea</a:t>
            </a:r>
            <a:r>
              <a:rPr lang="it-IT">
                <a:latin typeface="Calibri" panose="020F0502020204030204" pitchFamily="34" charset="0"/>
              </a:rPr>
              <a:t> o avvalersi di </a:t>
            </a:r>
            <a:r>
              <a:rPr lang="it-IT" u="sng">
                <a:latin typeface="Calibri" panose="020F0502020204030204" pitchFamily="34" charset="0"/>
              </a:rPr>
              <a:t>sistemi informatici </a:t>
            </a:r>
            <a:r>
              <a:rPr lang="it-IT">
                <a:latin typeface="Calibri" panose="020F0502020204030204" pitchFamily="34" charset="0"/>
              </a:rPr>
              <a:t> (</a:t>
            </a:r>
            <a:r>
              <a:rPr lang="it-IT" b="1">
                <a:latin typeface="Calibri" panose="020F0502020204030204" pitchFamily="34" charset="0"/>
              </a:rPr>
              <a:t>ISOsoft 14001</a:t>
            </a:r>
            <a:r>
              <a:rPr lang="it-IT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266700" y="2392363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>
                <a:latin typeface="Calibri" panose="020F0502020204030204" pitchFamily="34" charset="0"/>
              </a:rPr>
              <a:t>Tipologie di documenti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938" y="2922588"/>
            <a:ext cx="51816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87350" indent="-387350">
              <a:defRPr>
                <a:solidFill>
                  <a:schemeClr val="tx1"/>
                </a:solidFill>
                <a:latin typeface="Arial" charset="0"/>
              </a:defRPr>
            </a:lvl1pPr>
            <a:lvl2pPr marL="5778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dirty="0">
                <a:latin typeface="+mj-lt"/>
                <a:cs typeface="+mn-cs"/>
              </a:rPr>
              <a:t>Manuale di Gestione Ambientale (</a:t>
            </a:r>
            <a:r>
              <a:rPr lang="it-IT" b="1" dirty="0">
                <a:latin typeface="+mj-lt"/>
                <a:cs typeface="+mn-cs"/>
              </a:rPr>
              <a:t>MGA</a:t>
            </a:r>
            <a:r>
              <a:rPr lang="it-IT" dirty="0">
                <a:latin typeface="+mj-lt"/>
                <a:cs typeface="+mn-cs"/>
              </a:rPr>
              <a:t>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43213" y="3328988"/>
            <a:ext cx="6065837" cy="5857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1600" dirty="0">
                <a:latin typeface="+mj-lt"/>
                <a:cs typeface="+mn-cs"/>
              </a:rPr>
              <a:t>Politica Ambientale, Obiettivi/Traguardi, Procedure gestionali, compiti e responsabilità per l’esecuzione di tutte le </a:t>
            </a:r>
            <a:r>
              <a:rPr lang="it-IT" sz="1600">
                <a:latin typeface="+mj-lt"/>
                <a:cs typeface="+mn-cs"/>
              </a:rPr>
              <a:t>attività </a:t>
            </a:r>
            <a:r>
              <a:rPr lang="it-IT" sz="1600">
                <a:latin typeface="+mj-lt"/>
                <a:cs typeface="+mn-cs"/>
              </a:rPr>
              <a:t>del SGA</a:t>
            </a:r>
            <a:endParaRPr lang="it-IT" sz="1600" dirty="0">
              <a:latin typeface="+mj-lt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4213" y="3943350"/>
            <a:ext cx="51816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87350" indent="-387350">
              <a:defRPr>
                <a:solidFill>
                  <a:schemeClr val="tx1"/>
                </a:solidFill>
                <a:latin typeface="Arial" charset="0"/>
              </a:defRPr>
            </a:lvl1pPr>
            <a:lvl2pPr marL="5778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dirty="0">
                <a:latin typeface="+mj-lt"/>
                <a:cs typeface="+mn-cs"/>
              </a:rPr>
              <a:t>Procedure Gestionali (</a:t>
            </a:r>
            <a:r>
              <a:rPr lang="it-IT" sz="2000" b="1" dirty="0">
                <a:latin typeface="+mj-lt"/>
                <a:cs typeface="+mn-cs"/>
              </a:rPr>
              <a:t>PG</a:t>
            </a:r>
            <a:r>
              <a:rPr lang="it-IT" dirty="0">
                <a:latin typeface="+mj-lt"/>
                <a:cs typeface="+mn-cs"/>
              </a:rPr>
              <a:t>) ambientali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03575" y="4406900"/>
            <a:ext cx="3429000" cy="3460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1600" dirty="0">
                <a:latin typeface="+mj-lt"/>
                <a:cs typeface="+mn-cs"/>
              </a:rPr>
              <a:t>Descrizione attività e responsabilità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55650" y="4859338"/>
            <a:ext cx="51816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87350" indent="-387350">
              <a:defRPr>
                <a:solidFill>
                  <a:schemeClr val="tx1"/>
                </a:solidFill>
                <a:latin typeface="Arial" charset="0"/>
              </a:defRPr>
            </a:lvl1pPr>
            <a:lvl2pPr marL="5778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dirty="0">
                <a:latin typeface="+mj-lt"/>
                <a:cs typeface="+mn-cs"/>
              </a:rPr>
              <a:t>Istruzioni Operative (</a:t>
            </a:r>
            <a:r>
              <a:rPr lang="it-IT" sz="2000" b="1" dirty="0">
                <a:latin typeface="+mj-lt"/>
                <a:cs typeface="+mn-cs"/>
              </a:rPr>
              <a:t>IO</a:t>
            </a:r>
            <a:r>
              <a:rPr lang="it-IT" dirty="0">
                <a:latin typeface="+mj-lt"/>
                <a:cs typeface="+mn-cs"/>
              </a:rPr>
              <a:t>) ambientali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03575" y="5362575"/>
            <a:ext cx="3429000" cy="3460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1600" dirty="0">
                <a:latin typeface="+mj-lt"/>
                <a:cs typeface="+mn-cs"/>
              </a:rPr>
              <a:t>Descrizioni operazioni e processi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E21E13-8B95-4F19-937E-FBCA546B725E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58" name="Rettangolo 13"/>
          <p:cNvSpPr>
            <a:spLocks noChangeArrowheads="1"/>
          </p:cNvSpPr>
          <p:nvPr/>
        </p:nvSpPr>
        <p:spPr bwMode="auto">
          <a:xfrm>
            <a:off x="5375275" y="1589088"/>
            <a:ext cx="36718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sz="1600">
                <a:latin typeface="Calibri" panose="020F0502020204030204" pitchFamily="34" charset="0"/>
              </a:rPr>
              <a:t>Controllo scadenze, audit, non conformità e trattamento e chiusura delle stesse, azioni correttive, programmi ambientali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46050" y="166688"/>
          <a:ext cx="8878888" cy="5626100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2707590"/>
                <a:gridCol w="6171298"/>
              </a:tblGrid>
              <a:tr h="279676"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DOCUMENTAZIONE</a:t>
                      </a:r>
                      <a:r>
                        <a:rPr lang="it-IT" sz="1200" baseline="0" dirty="0" smtClean="0">
                          <a:effectLst/>
                        </a:rPr>
                        <a:t> DEL </a:t>
                      </a:r>
                      <a:r>
                        <a:rPr lang="it-IT" sz="1200" dirty="0" smtClean="0">
                          <a:effectLst/>
                        </a:rPr>
                        <a:t> </a:t>
                      </a:r>
                      <a:r>
                        <a:rPr lang="it-IT" sz="1200" dirty="0">
                          <a:effectLst/>
                        </a:rPr>
                        <a:t>SGA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AA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Analisi Ambientale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MGA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Manuale di gestione ambientale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Individuazione e valutazione degli aspetti ambientali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Prescrizioni legali ed altre applicabili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Formazione e sensibilizzazione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PG.04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Comunicazione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PG.05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Gestione della documentazione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PG.06/01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Gestione dei rifiuti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PG.06/02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Proposta, costruzione, conduzione e dismissione degli esperimenti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PG.06/03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Gestione ambientale degli appalti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PG.07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Gestione delle emergenze ambientali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Sorveglianza e misurazioni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PG.09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Non conformità, azioni correttive/preventive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PG.10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Audit </a:t>
                      </a:r>
                      <a:r>
                        <a:rPr lang="fr-FR" sz="1200" dirty="0" err="1">
                          <a:effectLst/>
                        </a:rPr>
                        <a:t>interni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PG.11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Riesame della Direzione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IO.01.PG.06/02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Gestione delle aree di deposito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IO.02.PG.07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Linee guida per la redazione delle procedure di risposta alle emergenze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MD.AU.01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Lista di riscontro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MD.AU.02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Minuta di rapporto di Audit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MD.AU.03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Pianificazione degli Audit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3573">
                <a:tc>
                  <a:txBody>
                    <a:bodyPr/>
                    <a:lstStyle/>
                    <a:p>
                      <a:pPr marL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MD.AI.01 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Valutazione della significatività degli aspetti ambientali diretti/indiretti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  <a:tr h="242703">
                <a:tc>
                  <a:txBody>
                    <a:bodyPr/>
                    <a:lstStyle/>
                    <a:p>
                      <a:pPr indent="298450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MD.CL.01 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marL="40005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Valutazione della conformità legislativa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 anchor="ctr"/>
                </a:tc>
              </a:tr>
            </a:tbl>
          </a:graphicData>
        </a:graphic>
      </p:graphicFrame>
      <p:graphicFrame>
        <p:nvGraphicFramePr>
          <p:cNvPr id="7243" name="Object 18"/>
          <p:cNvGraphicFramePr>
            <a:graphicFrameLocks noChangeAspect="1"/>
          </p:cNvGraphicFramePr>
          <p:nvPr/>
        </p:nvGraphicFramePr>
        <p:xfrm>
          <a:off x="2535238" y="5859463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Documento" r:id="rId4" imgW="6338618" imgH="2515726" progId="Word.Document.12">
                  <p:embed/>
                </p:oleObj>
              </mc:Choice>
              <mc:Fallback>
                <p:oleObj name="Documento" r:id="rId4" imgW="6338618" imgH="2515726" progId="Word.Document.12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59463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736FD5-F78C-46A1-8252-E5502490B927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EDB3EEC-D6FD-4377-8FC3-845CC7EE3E00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93675" y="431800"/>
          <a:ext cx="8645525" cy="5386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0864"/>
                <a:gridCol w="1274661"/>
              </a:tblGrid>
              <a:tr h="4739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Perdita di olio minerale per rottura o rovesciamento dei recipienti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PO.EM.01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</a:tr>
              <a:tr h="4739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Sversamento di pseudocumene di piccola e media entità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PO.EM.02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756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Rilascio di vapori di pseudocumene per la depressurizzazione delle linee e perdite dall’impianto di purificazione 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PO.EM.03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</a:tr>
              <a:tr h="50043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Rilascio di rifiuti liquidi per rottura/rovesciamento delle cisterne di stoccaggio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PO.EM.04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043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Rilascio di rifiuti liquidi per rottura/rovesciamento delle cisterne di stoccaggio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PO.EM.05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</a:tr>
              <a:tr h="4739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Perdite di gasolio dai serbatoi interrati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PO.EM.06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739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>
                          <a:effectLst/>
                        </a:rPr>
                        <a:t>Sversamenti di sostanze pericolose </a:t>
                      </a:r>
                      <a:endParaRPr lang="it-IT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PO.EM.07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</a:tr>
              <a:tr h="50043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Produzione di schiuma per attivazione impianto antincendio in sala C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PO.EM.08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739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Allarme del sistema di monitoraggio delle acque reflue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PO.EM.09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</a:tr>
              <a:tr h="50756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Rilascio di vapori di pseudocumene e/o trimetilborato per assenza di sovrappressione di azoto e perdite dall’impianto di purificazione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PO.EM.10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043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60065" algn="ctr"/>
                          <a:tab pos="6120130" algn="r"/>
                          <a:tab pos="449580" algn="l"/>
                        </a:tabLst>
                      </a:pPr>
                      <a:r>
                        <a:rPr lang="it-IT" sz="1400" dirty="0">
                          <a:effectLst/>
                        </a:rPr>
                        <a:t>Sversamento di pseudocumene e/o trimetilborato di piccola e media entità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PO.EM.11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</a:tr>
            </a:tbl>
          </a:graphicData>
        </a:graphic>
      </p:graphicFrame>
      <p:pic>
        <p:nvPicPr>
          <p:cNvPr id="8233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0"/>
            <a:ext cx="5322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34" name="Object 6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Documento" r:id="rId5" imgW="6338618" imgH="2515726" progId="Word.Document.12">
                  <p:embed/>
                </p:oleObj>
              </mc:Choice>
              <mc:Fallback>
                <p:oleObj name="Documento" r:id="rId5" imgW="6338618" imgH="2515726" progId="Word.Documen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850" y="908050"/>
            <a:ext cx="7070725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graphicFrame>
        <p:nvGraphicFramePr>
          <p:cNvPr id="9219" name="Object 25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Documento" r:id="rId5" imgW="6338618" imgH="2515726" progId="Word.Document.12">
                  <p:embed/>
                </p:oleObj>
              </mc:Choice>
              <mc:Fallback>
                <p:oleObj name="Documento" r:id="rId5" imgW="6338618" imgH="2515726" progId="Word.Document.12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itolo 1"/>
          <p:cNvSpPr>
            <a:spLocks noGrp="1"/>
          </p:cNvSpPr>
          <p:nvPr>
            <p:ph type="title"/>
          </p:nvPr>
        </p:nvSpPr>
        <p:spPr>
          <a:xfrm>
            <a:off x="249238" y="3505200"/>
            <a:ext cx="8229600" cy="1898650"/>
          </a:xfrm>
        </p:spPr>
        <p:txBody>
          <a:bodyPr/>
          <a:lstStyle/>
          <a:p>
            <a:pPr eaLnBrk="1" hangingPunct="1"/>
            <a:r>
              <a:rPr lang="it-IT" sz="1800" smtClean="0"/>
              <a:t>- Aspetti ambientali degli esperimenti e delle attività generali dei LNGS </a:t>
            </a:r>
            <a:br>
              <a:rPr lang="it-IT" sz="1800" smtClean="0"/>
            </a:br>
            <a:r>
              <a:rPr lang="it-IT" sz="1800" smtClean="0"/>
              <a:t/>
            </a:r>
            <a:br>
              <a:rPr lang="it-IT" sz="1800" smtClean="0"/>
            </a:br>
            <a:r>
              <a:rPr lang="it-IT" sz="1800" smtClean="0"/>
              <a:t>- Sostanze pericolose utilizzate e i relativi quantitativi </a:t>
            </a:r>
            <a:br>
              <a:rPr lang="it-IT" sz="1800" smtClean="0"/>
            </a:br>
            <a:r>
              <a:rPr lang="it-IT" sz="1800" smtClean="0"/>
              <a:t/>
            </a:r>
            <a:br>
              <a:rPr lang="it-IT" sz="1800" smtClean="0"/>
            </a:br>
            <a:r>
              <a:rPr lang="it-IT" sz="1800" smtClean="0"/>
              <a:t>- Rischi ambientali associati</a:t>
            </a:r>
            <a:br>
              <a:rPr lang="it-IT" sz="1800" smtClean="0"/>
            </a:br>
            <a:r>
              <a:rPr lang="it-IT" sz="1800" smtClean="0"/>
              <a:t/>
            </a:r>
            <a:br>
              <a:rPr lang="it-IT" sz="1800" smtClean="0"/>
            </a:br>
            <a:r>
              <a:rPr lang="it-IT" sz="1800" smtClean="0"/>
              <a:t>- Magnitudo di impatto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E7BCF6-B422-442E-8C5C-387C234B496C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>
          <a:xfrm>
            <a:off x="569913" y="188913"/>
            <a:ext cx="7848600" cy="528637"/>
          </a:xfrm>
          <a:prstGeom prst="rect">
            <a:avLst/>
          </a:prstGeom>
          <a:noFill/>
          <a:ln/>
        </p:spPr>
        <p:txBody>
          <a:bodyPr/>
          <a:lstStyle>
            <a:lvl1pPr marL="571500" indent="-571500"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71500" indent="-571500">
              <a:defRPr/>
            </a:lvl2pPr>
            <a:lvl3pPr marL="571500" indent="-571500">
              <a:defRPr/>
            </a:lvl3pPr>
            <a:lvl4pPr marL="571500" indent="-571500">
              <a:defRPr/>
            </a:lvl4pPr>
            <a:lvl5pPr marL="571500" indent="-571500">
              <a:defRPr/>
            </a:lvl5pPr>
            <a:lvl6pPr marL="1028700" indent="-571500">
              <a:defRPr/>
            </a:lvl6pPr>
            <a:lvl7pPr marL="1485900" indent="-571500">
              <a:defRPr/>
            </a:lvl7pPr>
            <a:lvl8pPr marL="1943100" indent="-571500">
              <a:defRPr/>
            </a:lvl8pPr>
            <a:lvl9pPr marL="2400300" indent="-571500">
              <a:defRPr/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800" b="1" dirty="0" smtClean="0">
                <a:latin typeface="+mn-lt"/>
              </a:rPr>
              <a:t>CARATTERIZZAZIONE ASPETTI AMBIENTALI LNGS</a:t>
            </a:r>
            <a:endParaRPr lang="it-IT"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30"/>
          <p:cNvGraphicFramePr>
            <a:graphicFrameLocks noChangeAspect="1"/>
          </p:cNvGraphicFramePr>
          <p:nvPr/>
        </p:nvGraphicFramePr>
        <p:xfrm>
          <a:off x="2535238" y="5818188"/>
          <a:ext cx="3948112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Documento" r:id="rId4" imgW="6338618" imgH="2515726" progId="Word.Document.12">
                  <p:embed/>
                </p:oleObj>
              </mc:Choice>
              <mc:Fallback>
                <p:oleObj name="Documento" r:id="rId4" imgW="6338618" imgH="2515726" progId="Word.Document.12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5818188"/>
                        <a:ext cx="3948112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2CA1ED-C6A5-42A4-9780-1FCABC1DAC23}" type="slidenum">
              <a:rPr 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244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66750"/>
            <a:ext cx="8694738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746</Words>
  <Application>Microsoft Office PowerPoint</Application>
  <PresentationFormat>Presentazione su schermo (4:3)</PresentationFormat>
  <Paragraphs>145</Paragraphs>
  <Slides>13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Calibri</vt:lpstr>
      <vt:lpstr>Wingdings</vt:lpstr>
      <vt:lpstr>Times New Roman</vt:lpstr>
      <vt:lpstr>Office Theme</vt:lpstr>
      <vt:lpstr>Document</vt:lpstr>
      <vt:lpstr>Documento</vt:lpstr>
      <vt:lpstr>Progetto Speciale Multiasse “Sistema Sapere e Crescita” P.O. FSE Abruzzo 2007-2013 Piano degli interventi 2012-2013   Intervento A) promozione della conoscenza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- Aspetti ambientali degli esperimenti e delle attività generali dei LNGS   - Sostanze pericolose utilizzate e i relativi quantitativi   - Rischi ambientali associati  - Magnitudo di impatto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LNGS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Speciale Multiasse “Sistema Sapere e Crescita” P.O. FSE Abruzzo 2007-2013 Piano degli interventi 2012-2013   Intervento A) promozione della conoscenza</dc:title>
  <dc:creator>Alba Formicola</dc:creator>
  <cp:lastModifiedBy>Luigi</cp:lastModifiedBy>
  <cp:revision>55</cp:revision>
  <dcterms:created xsi:type="dcterms:W3CDTF">2015-05-10T15:33:38Z</dcterms:created>
  <dcterms:modified xsi:type="dcterms:W3CDTF">2015-09-07T19:32:34Z</dcterms:modified>
</cp:coreProperties>
</file>