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160"/>
            <a:ext cx="4986720" cy="397692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160"/>
            <a:ext cx="498672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Immagin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160"/>
            <a:ext cx="4986720" cy="3976920"/>
          </a:xfrm>
          <a:prstGeom prst="rect">
            <a:avLst/>
          </a:prstGeom>
          <a:ln>
            <a:noFill/>
          </a:ln>
        </p:spPr>
      </p:pic>
      <p:pic>
        <p:nvPicPr>
          <p:cNvPr id="77" name="Immagin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160"/>
            <a:ext cx="498672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6/3/15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7CB0596-CD6B-478C-AC62-55726B9A0DA2}" type="slidenum">
              <a:rPr lang="en-US" sz="1200">
                <a:solidFill>
                  <a:srgbClr val="8B8B8B"/>
                </a:solidFill>
                <a:latin typeface="Calibri"/>
              </a:rPr>
              <a:t>‹N›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6/3/15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DEFA21C-7263-47B2-983B-D28AD98F7B20}" type="slidenum">
              <a:rPr lang="en-US" sz="1200">
                <a:solidFill>
                  <a:srgbClr val="8B8B8B"/>
                </a:solidFill>
                <a:latin typeface="Calibri"/>
              </a:rPr>
              <a:t>‹N›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45036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Progetto Speciale Multiasse “Sistema Sapere e Crescita”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600" b="1">
                <a:solidFill>
                  <a:srgbClr val="000000"/>
                </a:solidFill>
                <a:latin typeface="Arial"/>
              </a:rPr>
              <a:t>P.O. FSE Abruzzo 2007-2013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600" b="1">
                <a:solidFill>
                  <a:srgbClr val="000000"/>
                </a:solidFill>
                <a:latin typeface="Arial"/>
              </a:rPr>
              <a:t>Piano degli interventi 2012-2013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600" b="1">
                <a:solidFill>
                  <a:srgbClr val="000000"/>
                </a:solidFill>
                <a:latin typeface="Arial"/>
              </a:rPr>
              <a:t> 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600" b="1">
                <a:solidFill>
                  <a:srgbClr val="000000"/>
                </a:solidFill>
                <a:latin typeface="Arial"/>
              </a:rPr>
              <a:t>Intervento A) promozione della conoscenza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425880" y="1946520"/>
            <a:ext cx="8166600" cy="2543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Titolo Tema Borsa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200" i="1">
                <a:solidFill>
                  <a:srgbClr val="000000"/>
                </a:solidFill>
                <a:latin typeface="Times New Roman"/>
              </a:rPr>
              <a:t>Preparazione delle infrastrutture edili e impiantistiche per l’esperimento LUNA MV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Borsista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 :  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Laura Leonzi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Tutor &amp; Docente LNGS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:  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Matthias Junker e Ing. Paolo Martella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Azienda-tutor azienda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MTA ATOMKI Debrecen –Ungheria / Istvan Rajta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pic>
        <p:nvPicPr>
          <p:cNvPr id="80" name="Immagine 79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760" y="4660920"/>
            <a:ext cx="6324480" cy="19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63760" y="701280"/>
            <a:ext cx="799128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L’ESPERIENZA DELLA BORSA DI STUDIO HA RAPPRESENTATO UNA GRANDE OPPORTUNITÀ PER:  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1113120" y="1891440"/>
            <a:ext cx="5238000" cy="234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Una crescita professionale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Confronto con professionisti competenti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Lavorare in un ambiente internazionale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Trascorrere un periodo di tempo all’estero</a:t>
            </a:r>
            <a:endParaRPr/>
          </a:p>
        </p:txBody>
      </p:sp>
      <p:pic>
        <p:nvPicPr>
          <p:cNvPr id="131" name="Immagine 130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760" y="4660920"/>
            <a:ext cx="6324480" cy="19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13800" y="714240"/>
            <a:ext cx="77155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u="sng">
                <a:solidFill>
                  <a:srgbClr val="000000"/>
                </a:solidFill>
                <a:latin typeface="Times New Roman"/>
              </a:rPr>
              <a:t>ATTIVITÀ SVOLTE DURANTE LA BORSA DI STUDIO: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413280" y="1622880"/>
            <a:ext cx="8329320" cy="3016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Studio delle principali infrastrutture che serviranno per la realizzazione dell’esperimento LUNA MV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Attività di Stage svolta a Debrecen, in Ungheria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Attività di cantiere svolta nei LNGS per lo smontaggio dell’esperimento Opera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       </a:t>
            </a:r>
            <a:endParaRPr/>
          </a:p>
        </p:txBody>
      </p:sp>
      <p:pic>
        <p:nvPicPr>
          <p:cNvPr id="83" name="Immagine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760" y="4660920"/>
            <a:ext cx="6324480" cy="19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88600" y="227880"/>
            <a:ext cx="787860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Tema della Borsa di studio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Preparazione delle infrastrutture edili e impiantistiche per l’esperimento LUNA MV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Periodo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 : giugno 2014 / settembre 2015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569880" y="1776960"/>
            <a:ext cx="261756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LUNA MV è un acceleratore di particelle elettrostatico che studia i processi nucleari in ambito astrofisico</a:t>
            </a:r>
            <a:endParaRPr/>
          </a:p>
        </p:txBody>
      </p:sp>
      <p:sp>
        <p:nvSpPr>
          <p:cNvPr id="86" name="CustomShape 3"/>
          <p:cNvSpPr/>
          <p:nvPr/>
        </p:nvSpPr>
        <p:spPr>
          <a:xfrm>
            <a:off x="1315080" y="4316760"/>
            <a:ext cx="762804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OBIETTIVO PRINCIPALE: lo studio di una schermatura per i neutroni resistente sia dal punto di vista della fisica che dell’ingegneria</a:t>
            </a:r>
            <a:endParaRPr/>
          </a:p>
        </p:txBody>
      </p:sp>
      <p:sp>
        <p:nvSpPr>
          <p:cNvPr id="87" name="CustomShape 4"/>
          <p:cNvSpPr/>
          <p:nvPr/>
        </p:nvSpPr>
        <p:spPr>
          <a:xfrm>
            <a:off x="419760" y="182880"/>
            <a:ext cx="8172720" cy="10605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88" name="CustomShape 5"/>
          <p:cNvSpPr/>
          <p:nvPr/>
        </p:nvSpPr>
        <p:spPr>
          <a:xfrm>
            <a:off x="413280" y="1638360"/>
            <a:ext cx="2930760" cy="1753920"/>
          </a:xfrm>
          <a:prstGeom prst="ellipse">
            <a:avLst/>
          </a:prstGeom>
          <a:noFill/>
          <a:ln w="9360">
            <a:solidFill>
              <a:srgbClr val="4A7EBB"/>
            </a:solidFill>
            <a:round/>
          </a:ln>
        </p:spPr>
      </p:sp>
      <p:sp>
        <p:nvSpPr>
          <p:cNvPr id="89" name="CustomShape 6"/>
          <p:cNvSpPr/>
          <p:nvPr/>
        </p:nvSpPr>
        <p:spPr>
          <a:xfrm>
            <a:off x="518040" y="4388400"/>
            <a:ext cx="589320" cy="28188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90" name="CustomShape 7"/>
          <p:cNvSpPr/>
          <p:nvPr/>
        </p:nvSpPr>
        <p:spPr>
          <a:xfrm>
            <a:off x="5025960" y="1583280"/>
            <a:ext cx="360072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Sito : Sala C all’interno dei Laboratori Nazionali del Gran Sasso</a:t>
            </a:r>
            <a:endParaRPr/>
          </a:p>
        </p:txBody>
      </p:sp>
      <p:sp>
        <p:nvSpPr>
          <p:cNvPr id="91" name="CustomShape 8"/>
          <p:cNvSpPr/>
          <p:nvPr/>
        </p:nvSpPr>
        <p:spPr>
          <a:xfrm rot="20449800">
            <a:off x="3687120" y="2029320"/>
            <a:ext cx="734400" cy="28548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7352000"/>
          </a:gradFill>
          <a:ln w="9360">
            <a:solidFill>
              <a:srgbClr val="4A7EBB"/>
            </a:solidFill>
            <a:round/>
          </a:ln>
        </p:spPr>
      </p:sp>
      <p:sp>
        <p:nvSpPr>
          <p:cNvPr id="92" name="CustomShape 9"/>
          <p:cNvSpPr/>
          <p:nvPr/>
        </p:nvSpPr>
        <p:spPr>
          <a:xfrm>
            <a:off x="4809960" y="2664720"/>
            <a:ext cx="4033080" cy="1514880"/>
          </a:xfrm>
          <a:prstGeom prst="ellipse">
            <a:avLst/>
          </a:prstGeom>
          <a:noFill/>
          <a:ln w="9360">
            <a:solidFill>
              <a:srgbClr val="4A7EBB"/>
            </a:solidFill>
            <a:round/>
          </a:ln>
        </p:spPr>
      </p:sp>
      <p:sp>
        <p:nvSpPr>
          <p:cNvPr id="93" name="CustomShape 10"/>
          <p:cNvSpPr/>
          <p:nvPr/>
        </p:nvSpPr>
        <p:spPr>
          <a:xfrm>
            <a:off x="5129280" y="2801880"/>
            <a:ext cx="36007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L’esperimento necessita di due strutture : una ospiterà la sala acceleratore e l’altra  destinata alla sala controllo e agli impianti</a:t>
            </a:r>
            <a:endParaRPr/>
          </a:p>
        </p:txBody>
      </p:sp>
      <p:sp>
        <p:nvSpPr>
          <p:cNvPr id="94" name="CustomShape 11"/>
          <p:cNvSpPr/>
          <p:nvPr/>
        </p:nvSpPr>
        <p:spPr>
          <a:xfrm>
            <a:off x="4749480" y="1390320"/>
            <a:ext cx="4033080" cy="1056240"/>
          </a:xfrm>
          <a:prstGeom prst="ellipse">
            <a:avLst/>
          </a:prstGeom>
          <a:noFill/>
          <a:ln w="9360">
            <a:solidFill>
              <a:srgbClr val="4A7EBB"/>
            </a:solidFill>
            <a:round/>
          </a:ln>
        </p:spPr>
      </p:sp>
      <p:sp>
        <p:nvSpPr>
          <p:cNvPr id="95" name="CustomShape 12"/>
          <p:cNvSpPr/>
          <p:nvPr/>
        </p:nvSpPr>
        <p:spPr>
          <a:xfrm rot="1656000">
            <a:off x="3683520" y="2880360"/>
            <a:ext cx="734400" cy="28548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4538000"/>
          </a:gradFill>
          <a:ln w="9360">
            <a:solidFill>
              <a:srgbClr val="4A7EBB"/>
            </a:solidFill>
            <a:round/>
          </a:ln>
        </p:spPr>
      </p:sp>
      <p:pic>
        <p:nvPicPr>
          <p:cNvPr id="96" name="Immagine 9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5346720"/>
            <a:ext cx="4102200" cy="125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94360" y="2221560"/>
            <a:ext cx="799812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Sono state studiate le caratteristiche fisiche di alcuni materiali (cemento armato, HDPE, HDPE (5%B), acqua e carburo di boro (B4C) ) in termini di assorbimento dei neutroni attraverso simulazioni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588600" y="3237120"/>
            <a:ext cx="787284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Sono state valutate alcune geometrie della schermatura in modo da creare una scatola completamente chiusa e tale da rendere il flusso di neutroni in uscita dalla sala acceleratore ben al di sotto dell’1% del fondo naturale dei LNGS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99" name="CustomShape 3"/>
          <p:cNvSpPr/>
          <p:nvPr/>
        </p:nvSpPr>
        <p:spPr>
          <a:xfrm>
            <a:off x="588600" y="227880"/>
            <a:ext cx="787860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Calibri"/>
              </a:rPr>
              <a:t>Tema della Borsa di studio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Preparazione delle infrastrutture edili e impiantistiche per l’esperimento LUNA MV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Periodo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 : giugno 2014 / settembre 2015</a:t>
            </a:r>
            <a:endParaRPr/>
          </a:p>
        </p:txBody>
      </p:sp>
      <p:sp>
        <p:nvSpPr>
          <p:cNvPr id="100" name="CustomShape 4"/>
          <p:cNvSpPr/>
          <p:nvPr/>
        </p:nvSpPr>
        <p:spPr>
          <a:xfrm>
            <a:off x="419760" y="182880"/>
            <a:ext cx="8172720" cy="10605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101" name="CustomShape 5"/>
          <p:cNvSpPr/>
          <p:nvPr/>
        </p:nvSpPr>
        <p:spPr>
          <a:xfrm>
            <a:off x="588600" y="1532520"/>
            <a:ext cx="5937120" cy="42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PER LO STUDIO DELLA SCHERMATURA:</a:t>
            </a:r>
            <a:endParaRPr/>
          </a:p>
        </p:txBody>
      </p:sp>
      <p:sp>
        <p:nvSpPr>
          <p:cNvPr id="102" name="CustomShape 6"/>
          <p:cNvSpPr/>
          <p:nvPr/>
        </p:nvSpPr>
        <p:spPr>
          <a:xfrm>
            <a:off x="583200" y="4585680"/>
            <a:ext cx="787860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Sono state effettuate delle indagini di mercato dei materiali sopra citati</a:t>
            </a:r>
            <a:endParaRPr/>
          </a:p>
        </p:txBody>
      </p:sp>
      <p:pic>
        <p:nvPicPr>
          <p:cNvPr id="103" name="Immagin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920" y="5397480"/>
            <a:ext cx="3949560" cy="120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01800" y="1064880"/>
            <a:ext cx="7377480" cy="3732480"/>
          </a:xfrm>
          <a:prstGeom prst="rect">
            <a:avLst/>
          </a:prstGeom>
          <a:ln w="9360"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384480" y="320040"/>
            <a:ext cx="635328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Infrastrutture LUNA MV: 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Sala acceleratore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e 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Sala controllo</a:t>
            </a:r>
            <a:endParaRPr/>
          </a:p>
        </p:txBody>
      </p:sp>
      <p:pic>
        <p:nvPicPr>
          <p:cNvPr id="106" name="Immagin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2146320" y="5118120"/>
            <a:ext cx="4838760" cy="148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75920" y="335160"/>
            <a:ext cx="83419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Infrastrutture LUNA MV: ipotetica configurazione della schermatura e dell’acceleratore</a:t>
            </a:r>
            <a:endParaRPr/>
          </a:p>
        </p:txBody>
      </p:sp>
      <p:pic>
        <p:nvPicPr>
          <p:cNvPr id="108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4960" y="1340280"/>
            <a:ext cx="6663600" cy="3569400"/>
          </a:xfrm>
          <a:prstGeom prst="rect">
            <a:avLst/>
          </a:prstGeom>
          <a:ln w="9360">
            <a:noFill/>
          </a:ln>
        </p:spPr>
      </p:pic>
      <p:pic>
        <p:nvPicPr>
          <p:cNvPr id="109" name="Immagin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2044800" y="5105520"/>
            <a:ext cx="5041800" cy="154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88600" y="227880"/>
            <a:ext cx="787860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Attività di stage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Times New Roman"/>
              </a:rPr>
              <a:t>presso il centro di ricerca </a:t>
            </a:r>
            <a:r>
              <a:rPr lang="en-US" sz="2000" b="1" i="1">
                <a:solidFill>
                  <a:srgbClr val="000000"/>
                </a:solidFill>
                <a:latin typeface="Times New Roman"/>
              </a:rPr>
              <a:t>MTA ATOMKI </a:t>
            </a:r>
            <a:r>
              <a:rPr lang="en-US" sz="2000" b="1">
                <a:solidFill>
                  <a:srgbClr val="000000"/>
                </a:solidFill>
                <a:latin typeface="Times New Roman"/>
              </a:rPr>
              <a:t>in Ungheria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Periodo: </a:t>
            </a:r>
            <a:r>
              <a:rPr lang="en-US" sz="2000" i="1">
                <a:solidFill>
                  <a:srgbClr val="000000"/>
                </a:solidFill>
                <a:latin typeface="Times New Roman"/>
              </a:rPr>
              <a:t> dicembre 2014 / febbraio 2015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  <a:latin typeface="Times New Roman"/>
              </a:rPr>
              <a:t>                maggio 2015 / giugno 2015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419760" y="182880"/>
            <a:ext cx="8172720" cy="10605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112" name="CustomShape 3"/>
          <p:cNvSpPr/>
          <p:nvPr/>
        </p:nvSpPr>
        <p:spPr>
          <a:xfrm>
            <a:off x="628560" y="1656720"/>
            <a:ext cx="5344560" cy="425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ATTIVITÀ SVOLTE DURANTE LO STAGE</a:t>
            </a:r>
            <a:endParaRPr/>
          </a:p>
        </p:txBody>
      </p:sp>
      <p:sp>
        <p:nvSpPr>
          <p:cNvPr id="113" name="CustomShape 4"/>
          <p:cNvSpPr/>
          <p:nvPr/>
        </p:nvSpPr>
        <p:spPr>
          <a:xfrm>
            <a:off x="714600" y="2492280"/>
            <a:ext cx="761616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Partecipazione all’installazione di un acceleratore simile a LUNA MV</a:t>
            </a:r>
            <a:endParaRPr/>
          </a:p>
        </p:txBody>
      </p:sp>
      <p:sp>
        <p:nvSpPr>
          <p:cNvPr id="114" name="CustomShape 5"/>
          <p:cNvSpPr/>
          <p:nvPr/>
        </p:nvSpPr>
        <p:spPr>
          <a:xfrm>
            <a:off x="712080" y="3193920"/>
            <a:ext cx="805176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Apprendimento degli elementi principali che costituiscono un acceleratore</a:t>
            </a:r>
            <a:endParaRPr/>
          </a:p>
        </p:txBody>
      </p:sp>
      <p:sp>
        <p:nvSpPr>
          <p:cNvPr id="115" name="CustomShape 6"/>
          <p:cNvSpPr/>
          <p:nvPr/>
        </p:nvSpPr>
        <p:spPr>
          <a:xfrm>
            <a:off x="678600" y="3877560"/>
            <a:ext cx="796356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Studio degli impianti che servono per il funzionamento di un acceleratore</a:t>
            </a:r>
            <a:endParaRPr/>
          </a:p>
        </p:txBody>
      </p:sp>
      <p:pic>
        <p:nvPicPr>
          <p:cNvPr id="116" name="Immagine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760" y="4660920"/>
            <a:ext cx="6324480" cy="19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16080" y="576360"/>
            <a:ext cx="3497400" cy="425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Sala acceleratore in ATOMKI</a:t>
            </a:r>
            <a:endParaRPr/>
          </a:p>
        </p:txBody>
      </p:sp>
      <p:pic>
        <p:nvPicPr>
          <p:cNvPr id="118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240" y="1792440"/>
            <a:ext cx="4433760" cy="3325320"/>
          </a:xfrm>
          <a:prstGeom prst="rect">
            <a:avLst/>
          </a:prstGeom>
          <a:ln>
            <a:noFill/>
          </a:ln>
        </p:spPr>
      </p:pic>
      <p:pic>
        <p:nvPicPr>
          <p:cNvPr id="119" name="Immagine 3"/>
          <p:cNvPicPr/>
          <p:nvPr/>
        </p:nvPicPr>
        <p:blipFill>
          <a:blip r:embed="rId3"/>
          <a:srcRect t="201960"/>
          <a:stretch>
            <a:fillRect/>
          </a:stretch>
        </p:blipFill>
        <p:spPr>
          <a:xfrm>
            <a:off x="4208760" y="100080"/>
            <a:ext cx="4934880" cy="3439440"/>
          </a:xfrm>
          <a:prstGeom prst="rect">
            <a:avLst/>
          </a:prstGeom>
          <a:ln>
            <a:noFill/>
          </a:ln>
        </p:spPr>
      </p:pic>
      <p:pic>
        <p:nvPicPr>
          <p:cNvPr id="120" name="Immagin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816440" y="3797640"/>
            <a:ext cx="3726000" cy="2794320"/>
          </a:xfrm>
          <a:prstGeom prst="rect">
            <a:avLst/>
          </a:prstGeom>
          <a:ln>
            <a:noFill/>
          </a:ln>
        </p:spPr>
      </p:pic>
      <p:pic>
        <p:nvPicPr>
          <p:cNvPr id="121" name="Immagine 120"/>
          <p:cNvPicPr/>
          <p:nvPr/>
        </p:nvPicPr>
        <p:blipFill>
          <a:blip r:embed="rId5"/>
          <a:stretch>
            <a:fillRect/>
          </a:stretch>
        </p:blipFill>
        <p:spPr>
          <a:xfrm>
            <a:off x="291960" y="5308560"/>
            <a:ext cx="4203720" cy="128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88600" y="298440"/>
            <a:ext cx="787860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ATTIVITÀ DI CANTIERE PER LO SMONTAGGIO DI OPERA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419760" y="182880"/>
            <a:ext cx="8172720" cy="63108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124" name="CustomShape 3"/>
          <p:cNvSpPr/>
          <p:nvPr/>
        </p:nvSpPr>
        <p:spPr>
          <a:xfrm>
            <a:off x="588600" y="1333800"/>
            <a:ext cx="77533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IL LAVORO HA RIGUARDATO IL COORDINAMENTO E LA  PROGRAMMAZIONE DELLE OPERAZIONI DI SMONTAGGIO:</a:t>
            </a:r>
            <a:endParaRPr/>
          </a:p>
        </p:txBody>
      </p:sp>
      <p:sp>
        <p:nvSpPr>
          <p:cNvPr id="125" name="CustomShape 4"/>
          <p:cNvSpPr/>
          <p:nvPr/>
        </p:nvSpPr>
        <p:spPr>
          <a:xfrm>
            <a:off x="833400" y="2329920"/>
            <a:ext cx="6076080" cy="425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Recupero di alcuni materiali e relativo stoccaggio</a:t>
            </a:r>
            <a:endParaRPr/>
          </a:p>
        </p:txBody>
      </p:sp>
      <p:sp>
        <p:nvSpPr>
          <p:cNvPr id="126" name="CustomShape 5"/>
          <p:cNvSpPr/>
          <p:nvPr/>
        </p:nvSpPr>
        <p:spPr>
          <a:xfrm>
            <a:off x="828360" y="3620520"/>
            <a:ext cx="5023080" cy="425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Lo smontaggio degli elementi strutturali</a:t>
            </a:r>
            <a:endParaRPr/>
          </a:p>
        </p:txBody>
      </p:sp>
      <p:sp>
        <p:nvSpPr>
          <p:cNvPr id="127" name="CustomShape 6"/>
          <p:cNvSpPr/>
          <p:nvPr/>
        </p:nvSpPr>
        <p:spPr>
          <a:xfrm>
            <a:off x="801720" y="2957760"/>
            <a:ext cx="4208400" cy="42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200">
                <a:solidFill>
                  <a:srgbClr val="000000"/>
                </a:solidFill>
                <a:latin typeface="Times New Roman"/>
              </a:rPr>
              <a:t>Smaltimento di materiali</a:t>
            </a:r>
            <a:endParaRPr/>
          </a:p>
        </p:txBody>
      </p:sp>
      <p:pic>
        <p:nvPicPr>
          <p:cNvPr id="128" name="Immagine 12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760" y="4660920"/>
            <a:ext cx="6324480" cy="19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Presentazione su schermo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DejaVu Sans</vt:lpstr>
      <vt:lpstr>StarSymbol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</dc:creator>
  <cp:lastModifiedBy>Luigi</cp:lastModifiedBy>
  <cp:revision>2</cp:revision>
  <dcterms:modified xsi:type="dcterms:W3CDTF">2015-09-07T19:23:44Z</dcterms:modified>
</cp:coreProperties>
</file>