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58" r:id="rId5"/>
    <p:sldId id="264" r:id="rId6"/>
    <p:sldId id="265" r:id="rId7"/>
    <p:sldId id="263" r:id="rId8"/>
    <p:sldId id="270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0" d="100"/>
          <a:sy n="70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7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2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4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6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8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8FAE-9E7B-874A-907F-768405D0EF5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9E8D-01E7-894D-870D-3262B0B65BB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6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package" Target="../embeddings/Documento_di_Microsoft_Word1.docx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png"/><Relationship Id="rId11" Type="http://schemas.openxmlformats.org/officeDocument/2006/relationships/package" Target="../embeddings/Documento_di_Microsoft_Word10.docx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package" Target="../embeddings/Documento_di_Microsoft_Word11.docx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package" Target="../embeddings/Documento_di_Microsoft_Word12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i_Microsoft_Word2.docx"/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package" Target="../embeddings/Documento_di_Microsoft_Word3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package" Target="../embeddings/Documento_di_Microsoft_Word4.doc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package" Target="../embeddings/Documento_di_Microsoft_Word5.docx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11" Type="http://schemas.openxmlformats.org/officeDocument/2006/relationships/package" Target="../embeddings/Documento_di_Microsoft_Word6.docx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5" Type="http://schemas.openxmlformats.org/officeDocument/2006/relationships/package" Target="../embeddings/Documento_di_Microsoft_Word7.docx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png"/><Relationship Id="rId5" Type="http://schemas.openxmlformats.org/officeDocument/2006/relationships/package" Target="../embeddings/Documento_di_Microsoft_Word8.docx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package" Target="../embeddings/Documento_di_Microsoft_Word9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it-IT" sz="1600" b="1" dirty="0">
                <a:latin typeface="Arial"/>
                <a:cs typeface="Arial"/>
              </a:rPr>
              <a:t>Progetto Speciale </a:t>
            </a:r>
            <a:r>
              <a:rPr lang="it-IT" sz="1600" b="1" dirty="0" err="1">
                <a:latin typeface="Arial"/>
                <a:cs typeface="Arial"/>
              </a:rPr>
              <a:t>Multiasse</a:t>
            </a:r>
            <a:r>
              <a:rPr lang="it-IT" sz="1600" b="1" dirty="0">
                <a:latin typeface="Arial"/>
                <a:cs typeface="Arial"/>
              </a:rPr>
              <a:t> “Sistema Sapere e Crescita”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it-IT" sz="1600" b="1" dirty="0">
                <a:latin typeface="Arial"/>
                <a:cs typeface="Arial"/>
              </a:rPr>
              <a:t>P.O. FSE Abruzzo 2007-2013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it-IT" sz="1600" b="1" dirty="0">
                <a:latin typeface="Arial"/>
                <a:cs typeface="Arial"/>
              </a:rPr>
              <a:t>Piano degli interventi 2012-2013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it-IT" sz="1600" b="1" dirty="0">
                <a:latin typeface="Arial"/>
                <a:cs typeface="Arial"/>
              </a:rPr>
              <a:t> 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it-IT" sz="1600" b="1" dirty="0">
                <a:latin typeface="Arial"/>
                <a:cs typeface="Arial"/>
              </a:rPr>
              <a:t>Intervento A) promozione della conoscenza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571999" y="4237868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Novatec</a:t>
            </a:r>
            <a:r>
              <a:rPr lang="en-US" dirty="0" smtClean="0"/>
              <a:t> </a:t>
            </a:r>
            <a:r>
              <a:rPr lang="en-US" dirty="0" err="1" smtClean="0"/>
              <a:t>Srl</a:t>
            </a:r>
            <a:r>
              <a:rPr lang="en-US" dirty="0" smtClean="0"/>
              <a:t> – </a:t>
            </a:r>
            <a:r>
              <a:rPr lang="en-US" dirty="0" err="1" smtClean="0"/>
              <a:t>Beomonte</a:t>
            </a:r>
            <a:r>
              <a:rPr lang="en-US" dirty="0" smtClean="0"/>
              <a:t> </a:t>
            </a:r>
            <a:r>
              <a:rPr lang="en-US" dirty="0" err="1" smtClean="0"/>
              <a:t>Zobel</a:t>
            </a: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1" y="1796557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Sviluppo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ed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applicazione</a:t>
            </a:r>
            <a:r>
              <a:rPr lang="en-US" sz="2800" b="1" i="1" dirty="0" smtClean="0"/>
              <a:t> </a:t>
            </a:r>
            <a:r>
              <a:rPr lang="en-US" sz="2800" b="1" i="1" dirty="0"/>
              <a:t>di </a:t>
            </a:r>
            <a:r>
              <a:rPr lang="en-US" sz="2800" b="1" i="1" dirty="0" err="1"/>
              <a:t>modelli</a:t>
            </a:r>
            <a:r>
              <a:rPr lang="en-US" sz="2800" b="1" i="1" dirty="0"/>
              <a:t> 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Computational </a:t>
            </a:r>
            <a:r>
              <a:rPr lang="en-US" sz="2800" b="1" i="1" dirty="0"/>
              <a:t>Fluid Dynamics (CFD) per Safety 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Risk </a:t>
            </a:r>
            <a:r>
              <a:rPr lang="en-US" sz="2800" b="1" i="1" dirty="0"/>
              <a:t>Analyses </a:t>
            </a:r>
            <a:r>
              <a:rPr lang="en-US" sz="2800" b="1" i="1" dirty="0" err="1"/>
              <a:t>nei</a:t>
            </a:r>
            <a:r>
              <a:rPr lang="en-US" sz="2800" b="1" i="1" dirty="0"/>
              <a:t> LNGS </a:t>
            </a:r>
            <a:r>
              <a:rPr lang="en-US" sz="2800" b="1" i="1" dirty="0" err="1"/>
              <a:t>nel</a:t>
            </a:r>
            <a:r>
              <a:rPr lang="en-US" sz="2800" b="1" i="1" dirty="0"/>
              <a:t> </a:t>
            </a:r>
            <a:r>
              <a:rPr lang="en-US" sz="2800" b="1" i="1" dirty="0" err="1"/>
              <a:t>contesto</a:t>
            </a:r>
            <a:r>
              <a:rPr lang="en-US" sz="2800" b="1" i="1" dirty="0"/>
              <a:t> </a:t>
            </a:r>
            <a:endParaRPr lang="en-US" sz="2800" b="1" i="1" dirty="0" smtClean="0"/>
          </a:p>
          <a:p>
            <a:pPr algn="ctr"/>
            <a:r>
              <a:rPr lang="en-US" sz="2800" b="1" i="1" dirty="0" err="1" smtClean="0"/>
              <a:t>della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Direttiva</a:t>
            </a:r>
            <a:r>
              <a:rPr lang="en-US" sz="2800" b="1" i="1" dirty="0"/>
              <a:t> </a:t>
            </a:r>
            <a:r>
              <a:rPr lang="en-US" sz="2800" b="1" i="1" dirty="0" err="1"/>
              <a:t>Seveso</a:t>
            </a:r>
            <a:r>
              <a:rPr lang="en-US" sz="2800" b="1" i="1" dirty="0"/>
              <a:t> </a:t>
            </a:r>
            <a:r>
              <a:rPr lang="en-US" sz="2800" b="1" i="1" dirty="0" err="1"/>
              <a:t>Ter</a:t>
            </a:r>
            <a:endParaRPr lang="en-US" sz="2800" b="1" i="1" dirty="0"/>
          </a:p>
        </p:txBody>
      </p:sp>
      <p:sp>
        <p:nvSpPr>
          <p:cNvPr id="9" name="Rettangolo 8"/>
          <p:cNvSpPr/>
          <p:nvPr/>
        </p:nvSpPr>
        <p:spPr>
          <a:xfrm>
            <a:off x="4571999" y="3625241"/>
            <a:ext cx="4572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Maria Teresa </a:t>
            </a:r>
            <a:r>
              <a:rPr lang="en-US" dirty="0" err="1"/>
              <a:t>Ranalli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4583575" y="392749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Marco </a:t>
            </a:r>
            <a:r>
              <a:rPr lang="en-US" dirty="0" err="1"/>
              <a:t>Tobia</a:t>
            </a:r>
            <a:r>
              <a:rPr lang="en-US" dirty="0"/>
              <a:t> – Roberto </a:t>
            </a:r>
            <a:r>
              <a:rPr lang="en-US" dirty="0" err="1"/>
              <a:t>Tartaglia</a:t>
            </a:r>
            <a:endParaRPr lang="en-US" dirty="0"/>
          </a:p>
        </p:txBody>
      </p:sp>
      <p:sp>
        <p:nvSpPr>
          <p:cNvPr id="8" name="TextBox 4"/>
          <p:cNvSpPr txBox="1"/>
          <p:nvPr/>
        </p:nvSpPr>
        <p:spPr>
          <a:xfrm>
            <a:off x="1799" y="4239793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Azienda</a:t>
            </a:r>
            <a:r>
              <a:rPr lang="en-US" dirty="0" smtClean="0"/>
              <a:t> - Tutor </a:t>
            </a:r>
            <a:r>
              <a:rPr lang="en-US" dirty="0" err="1" smtClean="0"/>
              <a:t>azienda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1799" y="3627166"/>
            <a:ext cx="4572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Borsista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13375" y="3929417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Tutor &amp; </a:t>
            </a:r>
            <a:r>
              <a:rPr lang="en-US" dirty="0" err="1"/>
              <a:t>Docente</a:t>
            </a:r>
            <a:r>
              <a:rPr lang="en-US" dirty="0"/>
              <a:t> </a:t>
            </a:r>
            <a:r>
              <a:rPr lang="en-US" dirty="0" smtClean="0"/>
              <a:t>LNGS:</a:t>
            </a:r>
            <a:endParaRPr lang="en-US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726593"/>
              </p:ext>
            </p:extLst>
          </p:nvPr>
        </p:nvGraphicFramePr>
        <p:xfrm>
          <a:off x="1409700" y="4935538"/>
          <a:ext cx="63246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Document" r:id="rId4" imgW="6324367" imgH="1943028" progId="Word.Document.12">
                  <p:embed/>
                </p:oleObj>
              </mc:Choice>
              <mc:Fallback>
                <p:oleObj name="Document" r:id="rId4" imgW="6324367" imgH="1943028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4935538"/>
                        <a:ext cx="63246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60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00" y="1084733"/>
            <a:ext cx="3124823" cy="79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6" y="1078100"/>
            <a:ext cx="692624" cy="74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7" y="3220626"/>
            <a:ext cx="4363369" cy="125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02" y="3589044"/>
            <a:ext cx="1090185" cy="51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5458233" y="3097793"/>
            <a:ext cx="2521607" cy="1528150"/>
            <a:chOff x="5411933" y="2401745"/>
            <a:chExt cx="2133299" cy="1240631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933" y="2401745"/>
              <a:ext cx="1307307" cy="1240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 descr="C:\Users\computer\Desktop\foto\0x0_Buckling 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447" y="2401745"/>
              <a:ext cx="813785" cy="52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 descr="C:\Users\computer\Desktop\foto\800x800_Elephant foot bulge type buckling of tank wall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447" y="3024964"/>
              <a:ext cx="813785" cy="52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ttangolo 18"/>
          <p:cNvSpPr/>
          <p:nvPr/>
        </p:nvSpPr>
        <p:spPr>
          <a:xfrm>
            <a:off x="640158" y="2264839"/>
            <a:ext cx="3511694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Rischio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sismico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all’interno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LNGS</a:t>
            </a:r>
            <a:endParaRPr lang="it-I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Document" r:id="rId11" imgW="6324367" imgH="1943028" progId="Word.Document.12">
                  <p:embed/>
                </p:oleObj>
              </mc:Choice>
              <mc:Fallback>
                <p:oleObj name="Document" r:id="rId11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ttangolo 25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341194" y="881405"/>
            <a:ext cx="8473455" cy="4100028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722128" y="2264839"/>
            <a:ext cx="4019610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Modellazione ed analisi strutturale </a:t>
            </a:r>
          </a:p>
          <a:p>
            <a:pPr algn="ctr">
              <a:defRPr/>
            </a:pPr>
            <a:r>
              <a:rPr lang="it-IT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serbatoi cilindrici in acciaio</a:t>
            </a:r>
          </a:p>
        </p:txBody>
      </p:sp>
    </p:spTree>
    <p:extLst>
      <p:ext uri="{BB962C8B-B14F-4D97-AF65-F5344CB8AC3E}">
        <p14:creationId xmlns:p14="http://schemas.microsoft.com/office/powerpoint/2010/main" val="34910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42" y="1114027"/>
            <a:ext cx="2479234" cy="12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868442" y="2565975"/>
            <a:ext cx="7761007" cy="2105871"/>
            <a:chOff x="868442" y="2565975"/>
            <a:chExt cx="7761007" cy="2105871"/>
          </a:xfrm>
        </p:grpSpPr>
        <p:sp>
          <p:nvSpPr>
            <p:cNvPr id="8" name="Rettangolo 7"/>
            <p:cNvSpPr/>
            <p:nvPr/>
          </p:nvSpPr>
          <p:spPr>
            <a:xfrm>
              <a:off x="868442" y="2565975"/>
              <a:ext cx="776100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itchFamily="2" charset="2"/>
                <a:buChar char="ü"/>
              </a:pPr>
              <a:r>
                <a:rPr lang="it-IT" sz="2200" dirty="0" smtClean="0"/>
                <a:t>Ottimizzazione fluidodinamica dei profili di scarico del materiale di processo </a:t>
              </a:r>
              <a:endParaRPr lang="it-IT" sz="2200" dirty="0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868443" y="3563850"/>
              <a:ext cx="7589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itchFamily="2" charset="2"/>
                <a:buChar char="ü"/>
              </a:pPr>
              <a:r>
                <a:rPr lang="it-IT" sz="2200" dirty="0" smtClean="0"/>
                <a:t>Studio preliminare per la certificazione ATEX della macchina mediante l’utilizzo degli strumenti software (COMSOL) in licenza presso i LNGS-INFN</a:t>
              </a:r>
              <a:endParaRPr lang="it-IT" sz="2200" dirty="0"/>
            </a:p>
          </p:txBody>
        </p:sp>
      </p:grpSp>
      <p:pic>
        <p:nvPicPr>
          <p:cNvPr id="1539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10" y="1114027"/>
            <a:ext cx="3761511" cy="134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Document" r:id="rId6" imgW="6324367" imgH="1943028" progId="Word.Document.12">
                  <p:embed/>
                </p:oleObj>
              </mc:Choice>
              <mc:Fallback>
                <p:oleObj name="Document" r:id="rId6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tangolo 11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341194" y="881405"/>
            <a:ext cx="8473455" cy="4100028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216581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</a:t>
            </a:r>
            <a:r>
              <a:rPr lang="en-US" sz="32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l’attenzione</a:t>
            </a:r>
            <a:r>
              <a:rPr lang="en-US" sz="32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sz="32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67" y="222661"/>
            <a:ext cx="1501211" cy="9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5" y="222661"/>
            <a:ext cx="1949474" cy="9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81" y="2859570"/>
            <a:ext cx="4068627" cy="14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726593"/>
              </p:ext>
            </p:extLst>
          </p:nvPr>
        </p:nvGraphicFramePr>
        <p:xfrm>
          <a:off x="1409700" y="4935538"/>
          <a:ext cx="63246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Document" r:id="rId7" imgW="6324367" imgH="1943028" progId="Word.Document.12">
                  <p:embed/>
                </p:oleObj>
              </mc:Choice>
              <mc:Fallback>
                <p:oleObj name="Document" r:id="rId7" imgW="6324367" imgH="1943028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4935538"/>
                        <a:ext cx="63246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0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97711" y="900752"/>
            <a:ext cx="8316938" cy="4176215"/>
            <a:chOff x="497711" y="900752"/>
            <a:chExt cx="8316938" cy="4176215"/>
          </a:xfrm>
        </p:grpSpPr>
        <p:pic>
          <p:nvPicPr>
            <p:cNvPr id="10" name="Immagine 52" descr="Planimetria_3D_LNG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2" t="8786" r="7765" b="9212"/>
            <a:stretch>
              <a:fillRect/>
            </a:stretch>
          </p:blipFill>
          <p:spPr bwMode="auto">
            <a:xfrm>
              <a:off x="6455391" y="1840239"/>
              <a:ext cx="2034772" cy="14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5481" y="3953886"/>
              <a:ext cx="862389" cy="88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ttangolo arrotondato 7"/>
            <p:cNvSpPr/>
            <p:nvPr/>
          </p:nvSpPr>
          <p:spPr>
            <a:xfrm>
              <a:off x="497711" y="900752"/>
              <a:ext cx="8316938" cy="4176215"/>
            </a:xfrm>
            <a:prstGeom prst="round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4" descr="Lng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5469" y="1161706"/>
              <a:ext cx="4895850" cy="791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417" y="5529456"/>
          <a:ext cx="4144939" cy="127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Document" r:id="rId8" imgW="6324367" imgH="1943028" progId="Word.Document.12">
                  <p:embed/>
                </p:oleObj>
              </mc:Choice>
              <mc:Fallback>
                <p:oleObj name="Document" r:id="rId8" imgW="6324367" imgH="1943028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417" y="5529456"/>
                        <a:ext cx="4144939" cy="1273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ttangolo 18"/>
          <p:cNvSpPr/>
          <p:nvPr/>
        </p:nvSpPr>
        <p:spPr>
          <a:xfrm>
            <a:off x="1705834" y="3565697"/>
            <a:ext cx="60611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200" i="1" dirty="0" err="1" smtClean="0"/>
              <a:t>Gestione</a:t>
            </a:r>
            <a:r>
              <a:rPr lang="en-US" sz="2200" i="1" dirty="0" smtClean="0"/>
              <a:t> </a:t>
            </a:r>
            <a:r>
              <a:rPr lang="en-US" sz="2200" i="1" dirty="0" err="1"/>
              <a:t>dei</a:t>
            </a:r>
            <a:r>
              <a:rPr lang="en-US" sz="2200" i="1" dirty="0"/>
              <a:t> </a:t>
            </a:r>
            <a:r>
              <a:rPr lang="en-US" sz="2200" i="1" dirty="0" err="1"/>
              <a:t>progetti</a:t>
            </a:r>
            <a:r>
              <a:rPr lang="en-US" sz="2200" i="1" dirty="0"/>
              <a:t> e safety management</a:t>
            </a:r>
            <a:endParaRPr lang="it-IT" sz="2200" i="1" dirty="0"/>
          </a:p>
        </p:txBody>
      </p:sp>
      <p:sp>
        <p:nvSpPr>
          <p:cNvPr id="16" name="Rettangolo 15"/>
          <p:cNvSpPr/>
          <p:nvPr/>
        </p:nvSpPr>
        <p:spPr>
          <a:xfrm>
            <a:off x="1037360" y="2391543"/>
            <a:ext cx="6966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200" i="1" dirty="0" err="1"/>
              <a:t>Inserimento</a:t>
            </a:r>
            <a:r>
              <a:rPr lang="en-US" sz="2200" i="1" dirty="0"/>
              <a:t> </a:t>
            </a:r>
            <a:r>
              <a:rPr lang="en-US" sz="2200" i="1" dirty="0" err="1"/>
              <a:t>nel</a:t>
            </a:r>
            <a:r>
              <a:rPr lang="en-US" sz="2200" i="1" dirty="0"/>
              <a:t> </a:t>
            </a:r>
            <a:r>
              <a:rPr lang="en-US" sz="2200" i="1" dirty="0" err="1"/>
              <a:t>Servizio</a:t>
            </a:r>
            <a:r>
              <a:rPr lang="en-US" sz="2200" i="1" dirty="0"/>
              <a:t> </a:t>
            </a:r>
            <a:r>
              <a:rPr lang="en-US" sz="2200" i="1" dirty="0" err="1"/>
              <a:t>Prevenzione</a:t>
            </a:r>
            <a:r>
              <a:rPr lang="en-US" sz="2200" i="1" dirty="0"/>
              <a:t> e </a:t>
            </a:r>
            <a:r>
              <a:rPr lang="en-US" sz="2200" i="1" dirty="0" err="1"/>
              <a:t>Protezione</a:t>
            </a:r>
            <a:endParaRPr lang="it-IT" sz="2200" i="1" dirty="0"/>
          </a:p>
        </p:txBody>
      </p:sp>
      <p:sp>
        <p:nvSpPr>
          <p:cNvPr id="18" name="Rettangolo 17"/>
          <p:cNvSpPr/>
          <p:nvPr/>
        </p:nvSpPr>
        <p:spPr>
          <a:xfrm>
            <a:off x="1273989" y="2862618"/>
            <a:ext cx="64929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200" i="1" dirty="0" err="1" smtClean="0"/>
              <a:t>Addestramento</a:t>
            </a:r>
            <a:r>
              <a:rPr lang="en-US" sz="2200" i="1" dirty="0" smtClean="0"/>
              <a:t> </a:t>
            </a:r>
            <a:r>
              <a:rPr lang="en-US" sz="2200" i="1" dirty="0"/>
              <a:t>in </a:t>
            </a:r>
            <a:r>
              <a:rPr lang="en-US" sz="2200" i="1" dirty="0" err="1"/>
              <a:t>tema</a:t>
            </a:r>
            <a:r>
              <a:rPr lang="en-US" sz="2200" i="1" dirty="0"/>
              <a:t> di 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legislazione</a:t>
            </a:r>
            <a:r>
              <a:rPr lang="en-US" sz="2200" i="1" dirty="0" smtClean="0"/>
              <a:t> </a:t>
            </a:r>
            <a:r>
              <a:rPr lang="en-US" sz="2200" i="1" dirty="0"/>
              <a:t>normative di </a:t>
            </a:r>
            <a:r>
              <a:rPr lang="en-US" sz="2200" i="1" dirty="0" err="1"/>
              <a:t>sicurezza</a:t>
            </a:r>
            <a:r>
              <a:rPr lang="en-US" sz="2200" i="1" dirty="0"/>
              <a:t> </a:t>
            </a:r>
            <a:r>
              <a:rPr lang="en-US" sz="2200" i="1" dirty="0" err="1"/>
              <a:t>industriale</a:t>
            </a:r>
            <a:endParaRPr lang="it-IT" sz="2200" i="1" dirty="0"/>
          </a:p>
        </p:txBody>
      </p:sp>
    </p:spTree>
    <p:extLst>
      <p:ext uri="{BB962C8B-B14F-4D97-AF65-F5344CB8AC3E}">
        <p14:creationId xmlns:p14="http://schemas.microsoft.com/office/powerpoint/2010/main" val="16401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332410" y="4372587"/>
            <a:ext cx="5401890" cy="727404"/>
            <a:chOff x="2332410" y="4372587"/>
            <a:chExt cx="5401890" cy="727404"/>
          </a:xfrm>
        </p:grpSpPr>
        <p:sp>
          <p:nvSpPr>
            <p:cNvPr id="2" name="Croce 1"/>
            <p:cNvSpPr/>
            <p:nvPr/>
          </p:nvSpPr>
          <p:spPr>
            <a:xfrm flipV="1">
              <a:off x="2332410" y="4468863"/>
              <a:ext cx="574563" cy="535592"/>
            </a:xfrm>
            <a:prstGeom prst="plus">
              <a:avLst>
                <a:gd name="adj" fmla="val 3409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821" y="4372587"/>
              <a:ext cx="4552479" cy="727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ttangolo 12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97711" y="900752"/>
            <a:ext cx="8316938" cy="3103339"/>
            <a:chOff x="497711" y="900752"/>
            <a:chExt cx="8316938" cy="3103339"/>
          </a:xfrm>
        </p:grpSpPr>
        <p:sp>
          <p:nvSpPr>
            <p:cNvPr id="11" name="Rettangolo 10"/>
            <p:cNvSpPr/>
            <p:nvPr/>
          </p:nvSpPr>
          <p:spPr>
            <a:xfrm>
              <a:off x="1047689" y="2387702"/>
              <a:ext cx="721698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Sviluppo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applicazione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di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modelli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Computational Fluid Dynamics (CFD) per Safety Risk Analysis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nei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LNGS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nel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contesto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della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direttiva</a:t>
              </a:r>
              <a:r>
                <a:rPr lang="en-US" sz="2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Seveso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2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</a:t>
              </a:r>
              <a:r>
                <a:rPr lang="en-US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”. </a:t>
              </a:r>
              <a:endParaRPr lang="it-IT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689" y="1264293"/>
              <a:ext cx="7216981" cy="942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495" y="3425933"/>
              <a:ext cx="1977881" cy="412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ttangolo arrotondato 13"/>
            <p:cNvSpPr/>
            <p:nvPr/>
          </p:nvSpPr>
          <p:spPr>
            <a:xfrm>
              <a:off x="497711" y="900752"/>
              <a:ext cx="8316938" cy="3103339"/>
            </a:xfrm>
            <a:prstGeom prst="round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Document" r:id="rId7" imgW="6324367" imgH="1943028" progId="Word.Document.12">
                  <p:embed/>
                </p:oleObj>
              </mc:Choice>
              <mc:Fallback>
                <p:oleObj name="Document" r:id="rId7" imgW="6324367" imgH="1943028" progId="Word.Document.12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7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Immagine 14" descr="Lng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544" y="1039043"/>
            <a:ext cx="4895850" cy="79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po 27"/>
          <p:cNvGrpSpPr/>
          <p:nvPr/>
        </p:nvGrpSpPr>
        <p:grpSpPr>
          <a:xfrm>
            <a:off x="13745" y="1977054"/>
            <a:ext cx="3236223" cy="3305818"/>
            <a:chOff x="-57117" y="1783112"/>
            <a:chExt cx="3236223" cy="3305818"/>
          </a:xfrm>
        </p:grpSpPr>
        <p:pic>
          <p:nvPicPr>
            <p:cNvPr id="26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2" y="1783112"/>
              <a:ext cx="1664628" cy="682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38" y="3071729"/>
              <a:ext cx="1920933" cy="93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-57117" y="4504155"/>
              <a:ext cx="2287613" cy="584775"/>
            </a:xfrm>
            <a:prstGeom prst="rect">
              <a:avLst/>
            </a:prstGeom>
            <a:solidFill>
              <a:srgbClr val="00B05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DIRETTIVA SEVESO:</a:t>
              </a: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RISCHIO INDUSTRIALE</a:t>
              </a: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997124" y="2124562"/>
              <a:ext cx="1963587" cy="830997"/>
            </a:xfrm>
            <a:prstGeom prst="rect">
              <a:avLst/>
            </a:prstGeom>
            <a:solidFill>
              <a:srgbClr val="0000FF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TESTO UNICO SULLA </a:t>
              </a:r>
            </a:p>
            <a:p>
              <a:pPr algn="ctr"/>
              <a:r>
                <a:rPr lang="it-IT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SALUTE E SICUREZZA </a:t>
              </a:r>
            </a:p>
            <a:p>
              <a:pPr algn="ctr"/>
              <a:r>
                <a:rPr lang="it-IT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SUL LAVORO </a:t>
              </a:r>
              <a:endPara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111" y="3748128"/>
              <a:ext cx="1254995" cy="927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reccia a destra 2"/>
          <p:cNvSpPr/>
          <p:nvPr/>
        </p:nvSpPr>
        <p:spPr>
          <a:xfrm>
            <a:off x="3097224" y="3296376"/>
            <a:ext cx="578734" cy="35047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22" y="2089346"/>
            <a:ext cx="5222689" cy="294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Document" r:id="rId9" imgW="6324367" imgH="1943028" progId="Word.Document.12">
                  <p:embed/>
                </p:oleObj>
              </mc:Choice>
              <mc:Fallback>
                <p:oleObj name="Document" r:id="rId9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ttangolo 17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LNGS 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97711" y="976941"/>
            <a:ext cx="8316938" cy="923417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7509" y="1097953"/>
            <a:ext cx="61597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5648103" y="1043361"/>
            <a:ext cx="2601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Servizio</a:t>
            </a: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Prevenzione</a:t>
            </a: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Protezione</a:t>
            </a:r>
            <a:endParaRPr lang="it-IT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1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97711" y="976941"/>
            <a:ext cx="8316938" cy="923417"/>
            <a:chOff x="497711" y="717629"/>
            <a:chExt cx="8316938" cy="923417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280" y="783002"/>
              <a:ext cx="3124823" cy="791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59" y="784049"/>
              <a:ext cx="123825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ttangolo arrotondato 14"/>
            <p:cNvSpPr/>
            <p:nvPr/>
          </p:nvSpPr>
          <p:spPr>
            <a:xfrm>
              <a:off x="497711" y="717629"/>
              <a:ext cx="8316938" cy="923417"/>
            </a:xfrm>
            <a:prstGeom prst="round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0" y="2103386"/>
            <a:ext cx="8987897" cy="1351052"/>
            <a:chOff x="20738" y="2370145"/>
            <a:chExt cx="8987897" cy="1351052"/>
          </a:xfrm>
        </p:grpSpPr>
        <p:sp>
          <p:nvSpPr>
            <p:cNvPr id="13" name="Rettangolo 12"/>
            <p:cNvSpPr/>
            <p:nvPr/>
          </p:nvSpPr>
          <p:spPr>
            <a:xfrm>
              <a:off x="20738" y="2370145"/>
              <a:ext cx="307961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 smtClean="0"/>
                <a:t>Sicurezza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industriale</a:t>
              </a:r>
              <a:r>
                <a:rPr lang="en-US" sz="2200" b="1" dirty="0" smtClean="0"/>
                <a:t> </a:t>
              </a:r>
            </a:p>
            <a:p>
              <a:pPr algn="ctr"/>
              <a:r>
                <a:rPr lang="en-US" sz="2200" b="1" dirty="0" smtClean="0"/>
                <a:t>&amp; NTC08</a:t>
              </a:r>
              <a:endParaRPr lang="it-IT" sz="2200" b="1" dirty="0"/>
            </a:p>
          </p:txBody>
        </p:sp>
        <p:sp>
          <p:nvSpPr>
            <p:cNvPr id="28" name="Rettangolo 2"/>
            <p:cNvSpPr>
              <a:spLocks noChangeArrowheads="1"/>
            </p:cNvSpPr>
            <p:nvPr/>
          </p:nvSpPr>
          <p:spPr bwMode="auto">
            <a:xfrm>
              <a:off x="2832782" y="2951756"/>
              <a:ext cx="617585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it-IT" sz="2200" dirty="0" smtClean="0">
                  <a:solidFill>
                    <a:srgbClr val="000000"/>
                  </a:solidFill>
                  <a:effectLst/>
                </a:rPr>
                <a:t>Differenti obiettivi: esigenze </a:t>
              </a:r>
              <a:r>
                <a:rPr lang="it-IT" sz="2200" dirty="0">
                  <a:solidFill>
                    <a:srgbClr val="000000"/>
                  </a:solidFill>
                  <a:effectLst/>
                </a:rPr>
                <a:t>di protezione di un impianto industriale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2847842" y="2435632"/>
              <a:ext cx="545798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it-IT" sz="2200" dirty="0" smtClean="0">
                  <a:solidFill>
                    <a:srgbClr val="000000"/>
                  </a:solidFill>
                </a:rPr>
                <a:t>Fenomeni non definiti nelle norme</a:t>
              </a:r>
              <a:endParaRPr lang="it-IT" sz="2200" dirty="0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77332" y="2995087"/>
            <a:ext cx="2963119" cy="958077"/>
            <a:chOff x="20738" y="2259056"/>
            <a:chExt cx="2963119" cy="958077"/>
          </a:xfrm>
        </p:grpSpPr>
        <p:sp>
          <p:nvSpPr>
            <p:cNvPr id="21" name="Freccia a destra 20"/>
            <p:cNvSpPr/>
            <p:nvPr/>
          </p:nvSpPr>
          <p:spPr>
            <a:xfrm rot="5400000">
              <a:off x="1260662" y="2274802"/>
              <a:ext cx="381968" cy="350475"/>
            </a:xfrm>
            <a:prstGeom prst="rightArrow">
              <a:avLst>
                <a:gd name="adj1" fmla="val 50000"/>
                <a:gd name="adj2" fmla="val 33487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20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0738" y="2786246"/>
              <a:ext cx="296311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 smtClean="0"/>
                <a:t>Rischio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sismico</a:t>
              </a:r>
              <a:r>
                <a:rPr lang="en-US" sz="2200" b="1" dirty="0" smtClean="0"/>
                <a:t> LNGS</a:t>
              </a:r>
              <a:endParaRPr lang="it-IT" sz="2200" b="1" dirty="0"/>
            </a:p>
          </p:txBody>
        </p:sp>
      </p:grpSp>
      <p:sp>
        <p:nvSpPr>
          <p:cNvPr id="42" name="Freccia a destra 41"/>
          <p:cNvSpPr/>
          <p:nvPr/>
        </p:nvSpPr>
        <p:spPr>
          <a:xfrm rot="5400000">
            <a:off x="1307606" y="4227270"/>
            <a:ext cx="381968" cy="350475"/>
          </a:xfrm>
          <a:prstGeom prst="rightArrow">
            <a:avLst>
              <a:gd name="adj1" fmla="val 50000"/>
              <a:gd name="adj2" fmla="val 3348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7509" y="1097953"/>
            <a:ext cx="61597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ttangolo 44"/>
          <p:cNvSpPr/>
          <p:nvPr/>
        </p:nvSpPr>
        <p:spPr>
          <a:xfrm>
            <a:off x="5648103" y="1043361"/>
            <a:ext cx="2601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Servizio</a:t>
            </a: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Prevenzione</a:t>
            </a: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Protezione</a:t>
            </a:r>
            <a:endParaRPr lang="it-IT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" y="144587"/>
            <a:ext cx="1903596" cy="70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4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77" y="3871276"/>
            <a:ext cx="6283480" cy="104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Document" r:id="rId10" imgW="6324367" imgH="1943028" progId="Word.Document.12">
                  <p:embed/>
                </p:oleObj>
              </mc:Choice>
              <mc:Fallback>
                <p:oleObj name="Document" r:id="rId10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ttangolo 21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LNGS 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4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664" y="0"/>
            <a:ext cx="61597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5"/>
          <p:cNvGrpSpPr/>
          <p:nvPr/>
        </p:nvGrpSpPr>
        <p:grpSpPr>
          <a:xfrm>
            <a:off x="5197888" y="2527508"/>
            <a:ext cx="3443047" cy="2509217"/>
            <a:chOff x="5197888" y="2527508"/>
            <a:chExt cx="3443047" cy="2509217"/>
          </a:xfrm>
        </p:grpSpPr>
        <p:sp>
          <p:nvSpPr>
            <p:cNvPr id="18" name="Freccia ad arco 17"/>
            <p:cNvSpPr/>
            <p:nvPr/>
          </p:nvSpPr>
          <p:spPr bwMode="auto">
            <a:xfrm rot="19952246">
              <a:off x="5197888" y="2627918"/>
              <a:ext cx="943724" cy="945282"/>
            </a:xfrm>
            <a:prstGeom prst="circularArrow">
              <a:avLst/>
            </a:prstGeom>
            <a:solidFill>
              <a:srgbClr val="0070C0"/>
            </a:solidFill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 anchorCtr="1"/>
            <a:lstStyle/>
            <a:p>
              <a:pPr>
                <a:defRPr/>
              </a:pPr>
              <a:endParaRPr lang="it-IT" sz="5400" b="1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036" y="3743797"/>
              <a:ext cx="974700" cy="129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019" y="3737548"/>
              <a:ext cx="1024735" cy="1236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407" y="3197138"/>
              <a:ext cx="1977881" cy="412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5994017" y="2527508"/>
              <a:ext cx="26469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Modelli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Computational Fluid Dynamics (CFD) 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232012" y="979604"/>
            <a:ext cx="8367979" cy="1279097"/>
            <a:chOff x="-237723" y="3630464"/>
            <a:chExt cx="8367979" cy="1279097"/>
          </a:xfrm>
        </p:grpSpPr>
        <p:sp>
          <p:nvSpPr>
            <p:cNvPr id="28" name="Freccia a destra 27"/>
            <p:cNvSpPr/>
            <p:nvPr/>
          </p:nvSpPr>
          <p:spPr>
            <a:xfrm rot="5400000">
              <a:off x="1636212" y="3646210"/>
              <a:ext cx="381968" cy="350475"/>
            </a:xfrm>
            <a:prstGeom prst="rightArrow">
              <a:avLst>
                <a:gd name="adj1" fmla="val 50000"/>
                <a:gd name="adj2" fmla="val 33487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-237723" y="3764970"/>
              <a:ext cx="8367979" cy="1144591"/>
              <a:chOff x="-237723" y="3764970"/>
              <a:chExt cx="8367979" cy="1144591"/>
            </a:xfrm>
          </p:grpSpPr>
          <p:sp>
            <p:nvSpPr>
              <p:cNvPr id="30" name="Rettangolo 29"/>
              <p:cNvSpPr/>
              <p:nvPr/>
            </p:nvSpPr>
            <p:spPr>
              <a:xfrm>
                <a:off x="-237723" y="4167954"/>
                <a:ext cx="472850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 err="1" smtClean="0"/>
                  <a:t>Rischio</a:t>
                </a:r>
                <a:r>
                  <a:rPr lang="en-US" sz="2200" b="1" dirty="0" smtClean="0"/>
                  <a:t> </a:t>
                </a:r>
                <a:r>
                  <a:rPr lang="en-US" sz="2200" b="1" dirty="0" err="1" smtClean="0"/>
                  <a:t>sismico</a:t>
                </a:r>
                <a:r>
                  <a:rPr lang="en-US" sz="2200" b="1" dirty="0" smtClean="0"/>
                  <a:t> e </a:t>
                </a:r>
                <a:r>
                  <a:rPr lang="en-US" sz="2200" b="1" dirty="0" err="1" smtClean="0"/>
                  <a:t>impianti</a:t>
                </a:r>
                <a:r>
                  <a:rPr lang="en-US" sz="2200" b="1" dirty="0" smtClean="0"/>
                  <a:t> </a:t>
                </a:r>
                <a:r>
                  <a:rPr lang="en-US" sz="2200" b="1" dirty="0" err="1" smtClean="0"/>
                  <a:t>industriali</a:t>
                </a:r>
                <a:endParaRPr lang="it-IT" sz="2200" b="1" dirty="0"/>
              </a:p>
            </p:txBody>
          </p:sp>
          <p:pic>
            <p:nvPicPr>
              <p:cNvPr id="31" name="Picture 31" descr="C:\Users\computer\Desktop\LNGS-INFN\Collaborazioni Esperimenti\Opera\2015-OPERAdec_PSC\150501-II Fase Opera-Tobia\2.PSC OPERAdec\Foto\IMG_0077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0780" y="3764970"/>
                <a:ext cx="1705548" cy="1137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2" descr="C:\Users\computer\Desktop\LNGS-INFN\Sopralluoghi sotterraneo\2015\Sopralluogo 150428\150428_Sopralluogo\IMG_8209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7685" y="3772529"/>
                <a:ext cx="1682571" cy="1137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uppo 7"/>
          <p:cNvGrpSpPr/>
          <p:nvPr/>
        </p:nvGrpSpPr>
        <p:grpSpPr>
          <a:xfrm>
            <a:off x="232012" y="2416350"/>
            <a:ext cx="8582638" cy="2838038"/>
            <a:chOff x="232012" y="2416350"/>
            <a:chExt cx="8582638" cy="2838038"/>
          </a:xfrm>
        </p:grpSpPr>
        <p:sp>
          <p:nvSpPr>
            <p:cNvPr id="13" name="Rettangolo 12"/>
            <p:cNvSpPr/>
            <p:nvPr/>
          </p:nvSpPr>
          <p:spPr>
            <a:xfrm>
              <a:off x="509295" y="2589669"/>
              <a:ext cx="50569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2000" b="1" i="1" dirty="0">
                  <a:solidFill>
                    <a:srgbClr val="000000"/>
                  </a:solidFill>
                </a:rPr>
                <a:t>Modellazione ed analisi strutturale </a:t>
              </a:r>
            </a:p>
            <a:p>
              <a:pPr algn="ctr">
                <a:defRPr/>
              </a:pPr>
              <a:r>
                <a:rPr lang="it-IT" sz="2000" b="1" i="1" dirty="0">
                  <a:solidFill>
                    <a:srgbClr val="000000"/>
                  </a:solidFill>
                </a:rPr>
                <a:t>di serbatoi cilindrici in acciaio</a:t>
              </a:r>
            </a:p>
          </p:txBody>
        </p:sp>
        <p:sp>
          <p:nvSpPr>
            <p:cNvPr id="17" name="Rettangolo arrotondato 16"/>
            <p:cNvSpPr/>
            <p:nvPr/>
          </p:nvSpPr>
          <p:spPr>
            <a:xfrm>
              <a:off x="232012" y="2416350"/>
              <a:ext cx="8582638" cy="2838038"/>
            </a:xfrm>
            <a:prstGeom prst="round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324" name="Picture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40" y="3653313"/>
              <a:ext cx="5805696" cy="1248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Document" r:id="rId11" imgW="6324367" imgH="1943028" progId="Word.Document.12">
                  <p:embed/>
                </p:oleObj>
              </mc:Choice>
              <mc:Fallback>
                <p:oleObj name="Document" r:id="rId11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" y="144587"/>
            <a:ext cx="1903596" cy="70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LNGS 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0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50" y="443043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" y="1028939"/>
            <a:ext cx="5682496" cy="85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925975" y="3146734"/>
            <a:ext cx="8044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Novatec</a:t>
            </a:r>
            <a:r>
              <a:rPr lang="it-IT" sz="2000" dirty="0"/>
              <a:t> offre servizi tecnici ad elevato valore aggiunto nel campo </a:t>
            </a:r>
            <a:r>
              <a:rPr lang="it-IT" sz="2000" dirty="0" smtClean="0"/>
              <a:t>dell’ingegneria:</a:t>
            </a:r>
          </a:p>
          <a:p>
            <a:pPr marL="285750" indent="-285750">
              <a:buFontTx/>
              <a:buChar char="-"/>
            </a:pPr>
            <a:r>
              <a:rPr lang="it-IT" sz="2000" dirty="0" smtClean="0"/>
              <a:t>progettazione </a:t>
            </a:r>
            <a:r>
              <a:rPr lang="it-IT" sz="2000" dirty="0"/>
              <a:t>e </a:t>
            </a:r>
            <a:r>
              <a:rPr lang="it-IT" sz="2000" i="1" dirty="0" err="1"/>
              <a:t>problem</a:t>
            </a:r>
            <a:r>
              <a:rPr lang="it-IT" sz="2000" i="1" dirty="0"/>
              <a:t> </a:t>
            </a:r>
            <a:r>
              <a:rPr lang="it-IT" sz="2000" i="1" dirty="0" err="1"/>
              <a:t>solving</a:t>
            </a:r>
            <a:r>
              <a:rPr lang="it-IT" sz="2000" i="1" dirty="0"/>
              <a:t> </a:t>
            </a:r>
            <a:r>
              <a:rPr lang="it-IT" sz="2000" dirty="0"/>
              <a:t>di macchine e impianti </a:t>
            </a:r>
            <a:endParaRPr lang="it-IT" sz="2000" dirty="0" smtClean="0"/>
          </a:p>
          <a:p>
            <a:r>
              <a:rPr lang="it-IT" sz="2000" b="1" i="1" dirty="0" smtClean="0"/>
              <a:t>(</a:t>
            </a:r>
            <a:r>
              <a:rPr lang="it-IT" sz="2000" b="1" i="1" dirty="0"/>
              <a:t>macchine speciali e di prodotti innovativi </a:t>
            </a:r>
            <a:r>
              <a:rPr lang="it-IT" sz="2000" b="1" i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it-IT" sz="2000" dirty="0" smtClean="0"/>
              <a:t>gestione </a:t>
            </a:r>
            <a:r>
              <a:rPr lang="it-IT" sz="2000" dirty="0"/>
              <a:t>d’impresa </a:t>
            </a:r>
            <a:endParaRPr lang="it-IT" sz="2000" dirty="0" smtClean="0"/>
          </a:p>
          <a:p>
            <a:pPr marL="285750" indent="-285750">
              <a:buFontTx/>
              <a:buChar char="-"/>
            </a:pPr>
            <a:r>
              <a:rPr lang="it-IT" sz="2000" dirty="0" smtClean="0"/>
              <a:t>gestione </a:t>
            </a:r>
            <a:r>
              <a:rPr lang="it-IT" sz="2000" dirty="0"/>
              <a:t>e controllo della produzione, definizione dei processi organizzativi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12" name="Rettangolo 11"/>
          <p:cNvSpPr/>
          <p:nvPr/>
        </p:nvSpPr>
        <p:spPr>
          <a:xfrm>
            <a:off x="925975" y="2049194"/>
            <a:ext cx="7888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/>
              <a:t>Novatec</a:t>
            </a:r>
            <a:r>
              <a:rPr lang="it-IT" sz="2000" dirty="0"/>
              <a:t> </a:t>
            </a:r>
            <a:r>
              <a:rPr lang="it-IT" sz="2000" dirty="0" smtClean="0"/>
              <a:t>è </a:t>
            </a:r>
            <a:r>
              <a:rPr lang="it-IT" sz="2000" i="1" dirty="0" smtClean="0"/>
              <a:t>spin-off</a:t>
            </a:r>
            <a:r>
              <a:rPr lang="it-IT" sz="2000" dirty="0" smtClean="0"/>
              <a:t> dell’Università di Ingegneria dell’Aquila, con sede nei laboratori </a:t>
            </a:r>
            <a:r>
              <a:rPr lang="it-IT" sz="2000" dirty="0"/>
              <a:t>del </a:t>
            </a:r>
            <a:r>
              <a:rPr lang="it-IT" sz="2000" dirty="0" smtClean="0"/>
              <a:t>DIIIE: </a:t>
            </a:r>
          </a:p>
          <a:p>
            <a:pPr algn="just"/>
            <a:endParaRPr lang="it-IT" sz="2000" b="1" i="1" dirty="0"/>
          </a:p>
        </p:txBody>
      </p:sp>
      <p:sp>
        <p:nvSpPr>
          <p:cNvPr id="13" name="Freccia a destra 12"/>
          <p:cNvSpPr/>
          <p:nvPr/>
        </p:nvSpPr>
        <p:spPr>
          <a:xfrm>
            <a:off x="303832" y="2061967"/>
            <a:ext cx="381968" cy="350475"/>
          </a:xfrm>
          <a:prstGeom prst="rightArrow">
            <a:avLst>
              <a:gd name="adj1" fmla="val 50000"/>
              <a:gd name="adj2" fmla="val 3348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>
            <a:off x="340482" y="3185110"/>
            <a:ext cx="381968" cy="350475"/>
          </a:xfrm>
          <a:prstGeom prst="rightArrow">
            <a:avLst>
              <a:gd name="adj1" fmla="val 50000"/>
              <a:gd name="adj2" fmla="val 3348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Document" r:id="rId5" imgW="6324367" imgH="1943028" progId="Word.Document.12">
                  <p:embed/>
                </p:oleObj>
              </mc:Choice>
              <mc:Fallback>
                <p:oleObj name="Document" r:id="rId5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tangolo 15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Novatec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25973" y="2708575"/>
            <a:ext cx="7888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di Ingegneria Industriale e dell’Informazione e di Economia</a:t>
            </a:r>
          </a:p>
        </p:txBody>
      </p:sp>
      <p:pic>
        <p:nvPicPr>
          <p:cNvPr id="11314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24" y="1005190"/>
            <a:ext cx="2281024" cy="90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ttangolo arrotondato 16"/>
          <p:cNvSpPr/>
          <p:nvPr/>
        </p:nvSpPr>
        <p:spPr>
          <a:xfrm>
            <a:off x="497711" y="976941"/>
            <a:ext cx="8316938" cy="923417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34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1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0497"/>
            <a:ext cx="7772400" cy="147002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2030845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Macchina BS-Elevator destinata all’utilizzo in ambiente farmaceutico</a:t>
            </a:r>
            <a:endParaRPr lang="it-IT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72272" y="2539373"/>
            <a:ext cx="8171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/>
              <a:t>Ottimizzazione fluidodinamica dei profili di scarico del materiale di processo </a:t>
            </a:r>
            <a:endParaRPr lang="it-IT" sz="2000" dirty="0"/>
          </a:p>
        </p:txBody>
      </p:sp>
      <p:sp>
        <p:nvSpPr>
          <p:cNvPr id="16" name="Freccia a destra 15"/>
          <p:cNvSpPr/>
          <p:nvPr/>
        </p:nvSpPr>
        <p:spPr>
          <a:xfrm>
            <a:off x="500607" y="2548117"/>
            <a:ext cx="381968" cy="350475"/>
          </a:xfrm>
          <a:prstGeom prst="rightArrow">
            <a:avLst>
              <a:gd name="adj1" fmla="val 50000"/>
              <a:gd name="adj2" fmla="val 3348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1" y="3159599"/>
            <a:ext cx="8379148" cy="191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Document" r:id="rId5" imgW="6324367" imgH="1943028" progId="Word.Document.12">
                  <p:embed/>
                </p:oleObj>
              </mc:Choice>
              <mc:Fallback>
                <p:oleObj name="Document" r:id="rId5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ttangolo 14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Svolgimento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Novatec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" y="1028939"/>
            <a:ext cx="5682496" cy="85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24" y="1005190"/>
            <a:ext cx="2281024" cy="90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tangolo arrotondato 18"/>
          <p:cNvSpPr/>
          <p:nvPr/>
        </p:nvSpPr>
        <p:spPr>
          <a:xfrm>
            <a:off x="497711" y="976941"/>
            <a:ext cx="8316938" cy="923417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5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1691" y="1142403"/>
            <a:ext cx="61597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0" y="1065541"/>
            <a:ext cx="1238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341194" y="881405"/>
            <a:ext cx="8473455" cy="4100028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305730" y="1260001"/>
            <a:ext cx="48694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sz="2200" i="1" dirty="0" err="1" smtClean="0"/>
              <a:t>Sicurezza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industriale</a:t>
            </a:r>
            <a:endParaRPr lang="it-IT" sz="2200" i="1" dirty="0"/>
          </a:p>
        </p:txBody>
      </p:sp>
      <p:grpSp>
        <p:nvGrpSpPr>
          <p:cNvPr id="8" name="Gruppo 7"/>
          <p:cNvGrpSpPr/>
          <p:nvPr/>
        </p:nvGrpSpPr>
        <p:grpSpPr>
          <a:xfrm>
            <a:off x="491322" y="2042373"/>
            <a:ext cx="4353636" cy="2639743"/>
            <a:chOff x="341194" y="2042373"/>
            <a:chExt cx="4353636" cy="2639743"/>
          </a:xfrm>
        </p:grpSpPr>
        <p:sp>
          <p:nvSpPr>
            <p:cNvPr id="12" name="Rettangolo 11"/>
            <p:cNvSpPr/>
            <p:nvPr/>
          </p:nvSpPr>
          <p:spPr>
            <a:xfrm>
              <a:off x="341194" y="4282006"/>
              <a:ext cx="43254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i="1" dirty="0" err="1" smtClean="0"/>
                <a:t>Commissioning&amp;Decommissioning</a:t>
              </a:r>
              <a:endParaRPr lang="it-IT" sz="2000" i="1" dirty="0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41194" y="2453704"/>
              <a:ext cx="40806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i="1" dirty="0" smtClean="0"/>
                <a:t>Cantieri laboratori esterni e sotterranei</a:t>
              </a:r>
              <a:endParaRPr lang="it-IT" sz="2000" i="1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341194" y="3165567"/>
              <a:ext cx="35036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i="1" dirty="0" smtClean="0"/>
                <a:t>Documento Valutazione Rischi</a:t>
              </a:r>
              <a:endParaRPr lang="it-IT" sz="2000" i="1" dirty="0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341194" y="2042373"/>
              <a:ext cx="4353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i="1" dirty="0" smtClean="0"/>
                <a:t>Sistema di Gestione della Sicurezza</a:t>
              </a:r>
              <a:endParaRPr lang="it-IT" sz="2000" i="1" dirty="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41194" y="3556311"/>
              <a:ext cx="40514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i="1" dirty="0" smtClean="0"/>
                <a:t>Modellazione fluidodinamica mediante software</a:t>
              </a:r>
              <a:endParaRPr lang="it-IT" sz="2000" i="1" dirty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4339988" y="1928627"/>
            <a:ext cx="4406422" cy="2660198"/>
            <a:chOff x="4836464" y="1812394"/>
            <a:chExt cx="3510760" cy="1984731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50" r="-7350"/>
            <a:stretch/>
          </p:blipFill>
          <p:spPr bwMode="auto">
            <a:xfrm>
              <a:off x="7025880" y="1824764"/>
              <a:ext cx="1321344" cy="942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330" y="2803069"/>
              <a:ext cx="1168994" cy="99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464" y="2874330"/>
              <a:ext cx="1263394" cy="89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0" descr="C:\Users\computer\Desktop\Sopralluogo 28-05-2015\IMG_85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523" y="1812394"/>
              <a:ext cx="921980" cy="122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802" y="3089260"/>
              <a:ext cx="905422" cy="69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1" descr="C:\Users\computer\Desktop\LNGS-INFN\Sopralluoghi sotterraneo\2015\Sopralluogo 150522\Foto\IMG_8466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464" y="1870649"/>
              <a:ext cx="1266720" cy="94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03264"/>
              </p:ext>
            </p:extLst>
          </p:nvPr>
        </p:nvGraphicFramePr>
        <p:xfrm>
          <a:off x="2544763" y="5529263"/>
          <a:ext cx="41449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Document" r:id="rId12" imgW="6324367" imgH="1943028" progId="Word.Document.12">
                  <p:embed/>
                </p:oleObj>
              </mc:Choice>
              <mc:Fallback>
                <p:oleObj name="Document" r:id="rId12" imgW="6324367" imgH="1943028" progId="Word.Document.12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529263"/>
                        <a:ext cx="41449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ttangolo 28"/>
          <p:cNvSpPr/>
          <p:nvPr/>
        </p:nvSpPr>
        <p:spPr>
          <a:xfrm>
            <a:off x="0" y="157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349</Words>
  <Application>Microsoft Office PowerPoint</Application>
  <PresentationFormat>Presentazione su schermo (4:3)</PresentationFormat>
  <Paragraphs>71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Office Theme</vt:lpstr>
      <vt:lpstr>Document</vt:lpstr>
      <vt:lpstr>Progetto Speciale Multiasse “Sistema Sapere e Crescita” P.O. FSE Abruzzo 2007-2013 Piano degli interventi 2012-2013   Intervento A) promozione della conoscenza  </vt:lpstr>
      <vt:lpstr>Presentazione standard di PowerPoint</vt:lpstr>
      <vt:lpstr>Presentazione standard di PowerPoint</vt:lpstr>
      <vt:lpstr>  </vt:lpstr>
      <vt:lpstr>Presentazione standard di PowerPoint</vt:lpstr>
      <vt:lpstr>  </vt:lpstr>
      <vt:lpstr>  </vt:lpstr>
      <vt:lpstr>  </vt:lpstr>
      <vt:lpstr>Presentazione standard di PowerPoint</vt:lpstr>
      <vt:lpstr>Presentazione standard di PowerPoint</vt:lpstr>
      <vt:lpstr>  </vt:lpstr>
      <vt:lpstr>  </vt:lpstr>
    </vt:vector>
  </TitlesOfParts>
  <Company>LNGS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Speciale Multiasse “Sistema Sapere e Crescita” P.O. FSE Abruzzo 2007-2013 Piano degli interventi 2012-2013   Intervento A) promozione della conoscenza  </dc:title>
  <dc:creator>Alba Formicola</dc:creator>
  <cp:lastModifiedBy>Maresa</cp:lastModifiedBy>
  <cp:revision>64</cp:revision>
  <dcterms:created xsi:type="dcterms:W3CDTF">2015-05-10T15:33:38Z</dcterms:created>
  <dcterms:modified xsi:type="dcterms:W3CDTF">2015-06-04T06:32:33Z</dcterms:modified>
</cp:coreProperties>
</file>